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notesSlides/notesSlide2.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11.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embeddings/oleObject12.bin" ContentType="application/vnd.openxmlformats-officedocument.oleObject"/>
  <Override PartName="/ppt/notesSlides/notesSlide19.xml" ContentType="application/vnd.openxmlformats-officedocument.presentationml.notesSlide+xml"/>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notesSlides/notesSlide20.xml" ContentType="application/vnd.openxmlformats-officedocument.presentationml.notesSlide+xml"/>
  <Override PartName="/ppt/embeddings/oleObject16.bin" ContentType="application/vnd.openxmlformats-officedocument.oleObject"/>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embeddings/oleObject17.bin" ContentType="application/vnd.openxmlformats-officedocument.oleObject"/>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embeddings/oleObject2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sldIdLst>
    <p:sldId id="257" r:id="rId2"/>
    <p:sldId id="275" r:id="rId3"/>
    <p:sldId id="334" r:id="rId4"/>
    <p:sldId id="342" r:id="rId5"/>
    <p:sldId id="339" r:id="rId6"/>
    <p:sldId id="333" r:id="rId7"/>
    <p:sldId id="276" r:id="rId8"/>
    <p:sldId id="277" r:id="rId9"/>
    <p:sldId id="258" r:id="rId10"/>
    <p:sldId id="278" r:id="rId11"/>
    <p:sldId id="263" r:id="rId12"/>
    <p:sldId id="264" r:id="rId13"/>
    <p:sldId id="279" r:id="rId14"/>
    <p:sldId id="280" r:id="rId15"/>
    <p:sldId id="281" r:id="rId16"/>
    <p:sldId id="282" r:id="rId17"/>
    <p:sldId id="265" r:id="rId18"/>
    <p:sldId id="283" r:id="rId19"/>
    <p:sldId id="284" r:id="rId20"/>
    <p:sldId id="291" r:id="rId21"/>
    <p:sldId id="288" r:id="rId22"/>
    <p:sldId id="340" r:id="rId23"/>
    <p:sldId id="289" r:id="rId24"/>
    <p:sldId id="290" r:id="rId25"/>
    <p:sldId id="332" r:id="rId26"/>
    <p:sldId id="266" r:id="rId27"/>
    <p:sldId id="294" r:id="rId28"/>
    <p:sldId id="296" r:id="rId29"/>
    <p:sldId id="297" r:id="rId30"/>
    <p:sldId id="341" r:id="rId31"/>
    <p:sldId id="299" r:id="rId32"/>
    <p:sldId id="300" r:id="rId33"/>
    <p:sldId id="301" r:id="rId34"/>
    <p:sldId id="302" r:id="rId35"/>
    <p:sldId id="303" r:id="rId36"/>
    <p:sldId id="267" r:id="rId37"/>
    <p:sldId id="306" r:id="rId38"/>
    <p:sldId id="307" r:id="rId39"/>
    <p:sldId id="308" r:id="rId40"/>
    <p:sldId id="309" r:id="rId41"/>
    <p:sldId id="311" r:id="rId42"/>
    <p:sldId id="312" r:id="rId43"/>
    <p:sldId id="313" r:id="rId44"/>
    <p:sldId id="315" r:id="rId45"/>
    <p:sldId id="314" r:id="rId46"/>
    <p:sldId id="316" r:id="rId47"/>
    <p:sldId id="318" r:id="rId48"/>
    <p:sldId id="319" r:id="rId49"/>
    <p:sldId id="320" r:id="rId50"/>
    <p:sldId id="321" r:id="rId51"/>
    <p:sldId id="325" r:id="rId52"/>
    <p:sldId id="323" r:id="rId53"/>
    <p:sldId id="322" r:id="rId54"/>
    <p:sldId id="326" r:id="rId55"/>
    <p:sldId id="273" r:id="rId56"/>
    <p:sldId id="327" r:id="rId57"/>
    <p:sldId id="328" r:id="rId58"/>
    <p:sldId id="329" r:id="rId59"/>
    <p:sldId id="331" r:id="rId60"/>
    <p:sldId id="336" r:id="rId61"/>
    <p:sldId id="337" r:id="rId62"/>
    <p:sldId id="338" r:id="rId63"/>
    <p:sldId id="330"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5" d="100"/>
          <a:sy n="105" d="100"/>
        </p:scale>
        <p:origin x="-1744" y="-2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notesMaster" Target="notesMasters/notes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5.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emf"/><Relationship Id="rId2" Type="http://schemas.openxmlformats.org/officeDocument/2006/relationships/image" Target="../media/image69.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33442A-DE8A-A948-B3E5-F21EB7187E49}" type="datetimeFigureOut">
              <a:rPr lang="en-US" smtClean="0"/>
              <a:t>06.10.16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F26E2-F77C-0348-AEC8-EE247122CE70}" type="slidenum">
              <a:rPr lang="en-US" smtClean="0"/>
              <a:t>‹#›</a:t>
            </a:fld>
            <a:endParaRPr lang="en-US"/>
          </a:p>
        </p:txBody>
      </p:sp>
    </p:spTree>
    <p:extLst>
      <p:ext uri="{BB962C8B-B14F-4D97-AF65-F5344CB8AC3E}">
        <p14:creationId xmlns:p14="http://schemas.microsoft.com/office/powerpoint/2010/main" val="26713093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864819-6F70-014C-BBFA-C76D767461AA}" type="slidenum">
              <a:rPr lang="en-US" smtClean="0"/>
              <a:t>1</a:t>
            </a:fld>
            <a:endParaRPr lang="en-US"/>
          </a:p>
        </p:txBody>
      </p:sp>
    </p:spTree>
    <p:extLst>
      <p:ext uri="{BB962C8B-B14F-4D97-AF65-F5344CB8AC3E}">
        <p14:creationId xmlns:p14="http://schemas.microsoft.com/office/powerpoint/2010/main" val="2250368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864819-6F70-014C-BBFA-C76D767461AA}" type="slidenum">
              <a:rPr lang="en-US" smtClean="0"/>
              <a:t>18</a:t>
            </a:fld>
            <a:endParaRPr lang="en-US"/>
          </a:p>
        </p:txBody>
      </p:sp>
    </p:spTree>
    <p:extLst>
      <p:ext uri="{BB962C8B-B14F-4D97-AF65-F5344CB8AC3E}">
        <p14:creationId xmlns:p14="http://schemas.microsoft.com/office/powerpoint/2010/main" val="2250368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864819-6F70-014C-BBFA-C76D767461AA}" type="slidenum">
              <a:rPr lang="en-US" smtClean="0"/>
              <a:t>19</a:t>
            </a:fld>
            <a:endParaRPr lang="en-US"/>
          </a:p>
        </p:txBody>
      </p:sp>
    </p:spTree>
    <p:extLst>
      <p:ext uri="{BB962C8B-B14F-4D97-AF65-F5344CB8AC3E}">
        <p14:creationId xmlns:p14="http://schemas.microsoft.com/office/powerpoint/2010/main" val="2250368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864819-6F70-014C-BBFA-C76D767461AA}" type="slidenum">
              <a:rPr lang="en-US" smtClean="0"/>
              <a:t>20</a:t>
            </a:fld>
            <a:endParaRPr lang="en-US"/>
          </a:p>
        </p:txBody>
      </p:sp>
    </p:spTree>
    <p:extLst>
      <p:ext uri="{BB962C8B-B14F-4D97-AF65-F5344CB8AC3E}">
        <p14:creationId xmlns:p14="http://schemas.microsoft.com/office/powerpoint/2010/main" val="2250368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864819-6F70-014C-BBFA-C76D767461AA}" type="slidenum">
              <a:rPr lang="en-US" smtClean="0"/>
              <a:t>21</a:t>
            </a:fld>
            <a:endParaRPr lang="en-US"/>
          </a:p>
        </p:txBody>
      </p:sp>
    </p:spTree>
    <p:extLst>
      <p:ext uri="{BB962C8B-B14F-4D97-AF65-F5344CB8AC3E}">
        <p14:creationId xmlns:p14="http://schemas.microsoft.com/office/powerpoint/2010/main" val="2250368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864819-6F70-014C-BBFA-C76D767461AA}" type="slidenum">
              <a:rPr lang="en-US" smtClean="0"/>
              <a:t>22</a:t>
            </a:fld>
            <a:endParaRPr lang="en-US"/>
          </a:p>
        </p:txBody>
      </p:sp>
    </p:spTree>
    <p:extLst>
      <p:ext uri="{BB962C8B-B14F-4D97-AF65-F5344CB8AC3E}">
        <p14:creationId xmlns:p14="http://schemas.microsoft.com/office/powerpoint/2010/main" val="2250368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864819-6F70-014C-BBFA-C76D767461AA}" type="slidenum">
              <a:rPr lang="en-US" smtClean="0"/>
              <a:t>23</a:t>
            </a:fld>
            <a:endParaRPr lang="en-US"/>
          </a:p>
        </p:txBody>
      </p:sp>
    </p:spTree>
    <p:extLst>
      <p:ext uri="{BB962C8B-B14F-4D97-AF65-F5344CB8AC3E}">
        <p14:creationId xmlns:p14="http://schemas.microsoft.com/office/powerpoint/2010/main" val="2250368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864819-6F70-014C-BBFA-C76D767461AA}" type="slidenum">
              <a:rPr lang="en-US" smtClean="0"/>
              <a:t>24</a:t>
            </a:fld>
            <a:endParaRPr lang="en-US"/>
          </a:p>
        </p:txBody>
      </p:sp>
    </p:spTree>
    <p:extLst>
      <p:ext uri="{BB962C8B-B14F-4D97-AF65-F5344CB8AC3E}">
        <p14:creationId xmlns:p14="http://schemas.microsoft.com/office/powerpoint/2010/main" val="2250368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864819-6F70-014C-BBFA-C76D767461AA}" type="slidenum">
              <a:rPr lang="en-US" smtClean="0"/>
              <a:t>25</a:t>
            </a:fld>
            <a:endParaRPr lang="en-US"/>
          </a:p>
        </p:txBody>
      </p:sp>
    </p:spTree>
    <p:extLst>
      <p:ext uri="{BB962C8B-B14F-4D97-AF65-F5344CB8AC3E}">
        <p14:creationId xmlns:p14="http://schemas.microsoft.com/office/powerpoint/2010/main" val="2250368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864819-6F70-014C-BBFA-C76D767461AA}" type="slidenum">
              <a:rPr lang="en-US" smtClean="0"/>
              <a:t>26</a:t>
            </a:fld>
            <a:endParaRPr lang="en-US"/>
          </a:p>
        </p:txBody>
      </p:sp>
    </p:spTree>
    <p:extLst>
      <p:ext uri="{BB962C8B-B14F-4D97-AF65-F5344CB8AC3E}">
        <p14:creationId xmlns:p14="http://schemas.microsoft.com/office/powerpoint/2010/main" val="2250368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864819-6F70-014C-BBFA-C76D767461AA}" type="slidenum">
              <a:rPr lang="en-US" smtClean="0"/>
              <a:t>27</a:t>
            </a:fld>
            <a:endParaRPr lang="en-US"/>
          </a:p>
        </p:txBody>
      </p:sp>
    </p:spTree>
    <p:extLst>
      <p:ext uri="{BB962C8B-B14F-4D97-AF65-F5344CB8AC3E}">
        <p14:creationId xmlns:p14="http://schemas.microsoft.com/office/powerpoint/2010/main" val="2250368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864819-6F70-014C-BBFA-C76D767461AA}" type="slidenum">
              <a:rPr lang="en-US" smtClean="0"/>
              <a:t>9</a:t>
            </a:fld>
            <a:endParaRPr lang="en-US"/>
          </a:p>
        </p:txBody>
      </p:sp>
    </p:spTree>
    <p:extLst>
      <p:ext uri="{BB962C8B-B14F-4D97-AF65-F5344CB8AC3E}">
        <p14:creationId xmlns:p14="http://schemas.microsoft.com/office/powerpoint/2010/main" val="2250368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864819-6F70-014C-BBFA-C76D767461AA}" type="slidenum">
              <a:rPr lang="en-US" smtClean="0"/>
              <a:t>34</a:t>
            </a:fld>
            <a:endParaRPr lang="en-US"/>
          </a:p>
        </p:txBody>
      </p:sp>
    </p:spTree>
    <p:extLst>
      <p:ext uri="{BB962C8B-B14F-4D97-AF65-F5344CB8AC3E}">
        <p14:creationId xmlns:p14="http://schemas.microsoft.com/office/powerpoint/2010/main" val="2250368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864819-6F70-014C-BBFA-C76D767461AA}" type="slidenum">
              <a:rPr lang="en-US" smtClean="0"/>
              <a:t>36</a:t>
            </a:fld>
            <a:endParaRPr lang="en-US"/>
          </a:p>
        </p:txBody>
      </p:sp>
    </p:spTree>
    <p:extLst>
      <p:ext uri="{BB962C8B-B14F-4D97-AF65-F5344CB8AC3E}">
        <p14:creationId xmlns:p14="http://schemas.microsoft.com/office/powerpoint/2010/main" val="22503682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864819-6F70-014C-BBFA-C76D767461AA}" type="slidenum">
              <a:rPr lang="en-US" smtClean="0"/>
              <a:t>39</a:t>
            </a:fld>
            <a:endParaRPr lang="en-US"/>
          </a:p>
        </p:txBody>
      </p:sp>
    </p:spTree>
    <p:extLst>
      <p:ext uri="{BB962C8B-B14F-4D97-AF65-F5344CB8AC3E}">
        <p14:creationId xmlns:p14="http://schemas.microsoft.com/office/powerpoint/2010/main" val="2250368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864819-6F70-014C-BBFA-C76D767461AA}" type="slidenum">
              <a:rPr lang="en-US" smtClean="0"/>
              <a:t>40</a:t>
            </a:fld>
            <a:endParaRPr lang="en-US"/>
          </a:p>
        </p:txBody>
      </p:sp>
    </p:spTree>
    <p:extLst>
      <p:ext uri="{BB962C8B-B14F-4D97-AF65-F5344CB8AC3E}">
        <p14:creationId xmlns:p14="http://schemas.microsoft.com/office/powerpoint/2010/main" val="22503682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864819-6F70-014C-BBFA-C76D767461AA}" type="slidenum">
              <a:rPr lang="en-US" smtClean="0"/>
              <a:t>41</a:t>
            </a:fld>
            <a:endParaRPr lang="en-US"/>
          </a:p>
        </p:txBody>
      </p:sp>
    </p:spTree>
    <p:extLst>
      <p:ext uri="{BB962C8B-B14F-4D97-AF65-F5344CB8AC3E}">
        <p14:creationId xmlns:p14="http://schemas.microsoft.com/office/powerpoint/2010/main" val="22503682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864819-6F70-014C-BBFA-C76D767461AA}" type="slidenum">
              <a:rPr lang="en-US" smtClean="0"/>
              <a:t>42</a:t>
            </a:fld>
            <a:endParaRPr lang="en-US"/>
          </a:p>
        </p:txBody>
      </p:sp>
    </p:spTree>
    <p:extLst>
      <p:ext uri="{BB962C8B-B14F-4D97-AF65-F5344CB8AC3E}">
        <p14:creationId xmlns:p14="http://schemas.microsoft.com/office/powerpoint/2010/main" val="22503682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864819-6F70-014C-BBFA-C76D767461AA}" type="slidenum">
              <a:rPr lang="en-US" smtClean="0"/>
              <a:t>46</a:t>
            </a:fld>
            <a:endParaRPr lang="en-US"/>
          </a:p>
        </p:txBody>
      </p:sp>
    </p:spTree>
    <p:extLst>
      <p:ext uri="{BB962C8B-B14F-4D97-AF65-F5344CB8AC3E}">
        <p14:creationId xmlns:p14="http://schemas.microsoft.com/office/powerpoint/2010/main" val="22503682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864819-6F70-014C-BBFA-C76D767461AA}" type="slidenum">
              <a:rPr lang="en-US" smtClean="0"/>
              <a:t>48</a:t>
            </a:fld>
            <a:endParaRPr lang="en-US"/>
          </a:p>
        </p:txBody>
      </p:sp>
    </p:spTree>
    <p:extLst>
      <p:ext uri="{BB962C8B-B14F-4D97-AF65-F5344CB8AC3E}">
        <p14:creationId xmlns:p14="http://schemas.microsoft.com/office/powerpoint/2010/main" val="22503682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864819-6F70-014C-BBFA-C76D767461AA}" type="slidenum">
              <a:rPr lang="en-US" smtClean="0"/>
              <a:t>49</a:t>
            </a:fld>
            <a:endParaRPr lang="en-US"/>
          </a:p>
        </p:txBody>
      </p:sp>
    </p:spTree>
    <p:extLst>
      <p:ext uri="{BB962C8B-B14F-4D97-AF65-F5344CB8AC3E}">
        <p14:creationId xmlns:p14="http://schemas.microsoft.com/office/powerpoint/2010/main" val="22503682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864819-6F70-014C-BBFA-C76D767461AA}" type="slidenum">
              <a:rPr lang="en-US" smtClean="0"/>
              <a:t>50</a:t>
            </a:fld>
            <a:endParaRPr lang="en-US"/>
          </a:p>
        </p:txBody>
      </p:sp>
    </p:spTree>
    <p:extLst>
      <p:ext uri="{BB962C8B-B14F-4D97-AF65-F5344CB8AC3E}">
        <p14:creationId xmlns:p14="http://schemas.microsoft.com/office/powerpoint/2010/main" val="2250368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864819-6F70-014C-BBFA-C76D767461AA}" type="slidenum">
              <a:rPr lang="en-US" smtClean="0"/>
              <a:t>11</a:t>
            </a:fld>
            <a:endParaRPr lang="en-US"/>
          </a:p>
        </p:txBody>
      </p:sp>
    </p:spTree>
    <p:extLst>
      <p:ext uri="{BB962C8B-B14F-4D97-AF65-F5344CB8AC3E}">
        <p14:creationId xmlns:p14="http://schemas.microsoft.com/office/powerpoint/2010/main" val="22503682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864819-6F70-014C-BBFA-C76D767461AA}" type="slidenum">
              <a:rPr lang="en-US" smtClean="0"/>
              <a:t>55</a:t>
            </a:fld>
            <a:endParaRPr lang="en-US"/>
          </a:p>
        </p:txBody>
      </p:sp>
    </p:spTree>
    <p:extLst>
      <p:ext uri="{BB962C8B-B14F-4D97-AF65-F5344CB8AC3E}">
        <p14:creationId xmlns:p14="http://schemas.microsoft.com/office/powerpoint/2010/main" val="22503682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864819-6F70-014C-BBFA-C76D767461AA}" type="slidenum">
              <a:rPr lang="en-US" smtClean="0"/>
              <a:t>56</a:t>
            </a:fld>
            <a:endParaRPr lang="en-US"/>
          </a:p>
        </p:txBody>
      </p:sp>
    </p:spTree>
    <p:extLst>
      <p:ext uri="{BB962C8B-B14F-4D97-AF65-F5344CB8AC3E}">
        <p14:creationId xmlns:p14="http://schemas.microsoft.com/office/powerpoint/2010/main" val="22503682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864819-6F70-014C-BBFA-C76D767461AA}" type="slidenum">
              <a:rPr lang="en-US" smtClean="0"/>
              <a:t>57</a:t>
            </a:fld>
            <a:endParaRPr lang="en-US"/>
          </a:p>
        </p:txBody>
      </p:sp>
    </p:spTree>
    <p:extLst>
      <p:ext uri="{BB962C8B-B14F-4D97-AF65-F5344CB8AC3E}">
        <p14:creationId xmlns:p14="http://schemas.microsoft.com/office/powerpoint/2010/main" val="22503682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864819-6F70-014C-BBFA-C76D767461AA}" type="slidenum">
              <a:rPr lang="en-US" smtClean="0"/>
              <a:t>58</a:t>
            </a:fld>
            <a:endParaRPr lang="en-US"/>
          </a:p>
        </p:txBody>
      </p:sp>
    </p:spTree>
    <p:extLst>
      <p:ext uri="{BB962C8B-B14F-4D97-AF65-F5344CB8AC3E}">
        <p14:creationId xmlns:p14="http://schemas.microsoft.com/office/powerpoint/2010/main" val="22503682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864819-6F70-014C-BBFA-C76D767461AA}" type="slidenum">
              <a:rPr lang="en-US" smtClean="0"/>
              <a:t>59</a:t>
            </a:fld>
            <a:endParaRPr lang="en-US"/>
          </a:p>
        </p:txBody>
      </p:sp>
    </p:spTree>
    <p:extLst>
      <p:ext uri="{BB962C8B-B14F-4D97-AF65-F5344CB8AC3E}">
        <p14:creationId xmlns:p14="http://schemas.microsoft.com/office/powerpoint/2010/main" val="22503682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864819-6F70-014C-BBFA-C76D767461AA}" type="slidenum">
              <a:rPr lang="en-US" smtClean="0"/>
              <a:t>63</a:t>
            </a:fld>
            <a:endParaRPr lang="en-US"/>
          </a:p>
        </p:txBody>
      </p:sp>
    </p:spTree>
    <p:extLst>
      <p:ext uri="{BB962C8B-B14F-4D97-AF65-F5344CB8AC3E}">
        <p14:creationId xmlns:p14="http://schemas.microsoft.com/office/powerpoint/2010/main" val="2250368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864819-6F70-014C-BBFA-C76D767461AA}" type="slidenum">
              <a:rPr lang="en-US" smtClean="0"/>
              <a:t>12</a:t>
            </a:fld>
            <a:endParaRPr lang="en-US"/>
          </a:p>
        </p:txBody>
      </p:sp>
    </p:spTree>
    <p:extLst>
      <p:ext uri="{BB962C8B-B14F-4D97-AF65-F5344CB8AC3E}">
        <p14:creationId xmlns:p14="http://schemas.microsoft.com/office/powerpoint/2010/main" val="2250368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864819-6F70-014C-BBFA-C76D767461AA}" type="slidenum">
              <a:rPr lang="en-US" smtClean="0"/>
              <a:t>13</a:t>
            </a:fld>
            <a:endParaRPr lang="en-US"/>
          </a:p>
        </p:txBody>
      </p:sp>
    </p:spTree>
    <p:extLst>
      <p:ext uri="{BB962C8B-B14F-4D97-AF65-F5344CB8AC3E}">
        <p14:creationId xmlns:p14="http://schemas.microsoft.com/office/powerpoint/2010/main" val="2250368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864819-6F70-014C-BBFA-C76D767461AA}" type="slidenum">
              <a:rPr lang="en-US" smtClean="0"/>
              <a:t>14</a:t>
            </a:fld>
            <a:endParaRPr lang="en-US"/>
          </a:p>
        </p:txBody>
      </p:sp>
    </p:spTree>
    <p:extLst>
      <p:ext uri="{BB962C8B-B14F-4D97-AF65-F5344CB8AC3E}">
        <p14:creationId xmlns:p14="http://schemas.microsoft.com/office/powerpoint/2010/main" val="2250368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864819-6F70-014C-BBFA-C76D767461AA}" type="slidenum">
              <a:rPr lang="en-US" smtClean="0"/>
              <a:t>15</a:t>
            </a:fld>
            <a:endParaRPr lang="en-US"/>
          </a:p>
        </p:txBody>
      </p:sp>
    </p:spTree>
    <p:extLst>
      <p:ext uri="{BB962C8B-B14F-4D97-AF65-F5344CB8AC3E}">
        <p14:creationId xmlns:p14="http://schemas.microsoft.com/office/powerpoint/2010/main" val="2250368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864819-6F70-014C-BBFA-C76D767461AA}" type="slidenum">
              <a:rPr lang="en-US" smtClean="0"/>
              <a:t>16</a:t>
            </a:fld>
            <a:endParaRPr lang="en-US"/>
          </a:p>
        </p:txBody>
      </p:sp>
    </p:spTree>
    <p:extLst>
      <p:ext uri="{BB962C8B-B14F-4D97-AF65-F5344CB8AC3E}">
        <p14:creationId xmlns:p14="http://schemas.microsoft.com/office/powerpoint/2010/main" val="2250368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864819-6F70-014C-BBFA-C76D767461AA}" type="slidenum">
              <a:rPr lang="en-US" smtClean="0"/>
              <a:t>17</a:t>
            </a:fld>
            <a:endParaRPr lang="en-US"/>
          </a:p>
        </p:txBody>
      </p:sp>
    </p:spTree>
    <p:extLst>
      <p:ext uri="{BB962C8B-B14F-4D97-AF65-F5344CB8AC3E}">
        <p14:creationId xmlns:p14="http://schemas.microsoft.com/office/powerpoint/2010/main" val="2250368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98808C-A92F-2D4A-B474-21E149E4A1DD}" type="datetimeFigureOut">
              <a:rPr lang="en-US" smtClean="0"/>
              <a:t>06.10.16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9080BC-4CB6-CC4F-9252-B02129F6E020}" type="slidenum">
              <a:rPr lang="en-US" smtClean="0"/>
              <a:t>‹#›</a:t>
            </a:fld>
            <a:endParaRPr lang="en-US"/>
          </a:p>
        </p:txBody>
      </p:sp>
    </p:spTree>
    <p:extLst>
      <p:ext uri="{BB962C8B-B14F-4D97-AF65-F5344CB8AC3E}">
        <p14:creationId xmlns:p14="http://schemas.microsoft.com/office/powerpoint/2010/main" val="403604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98808C-A92F-2D4A-B474-21E149E4A1DD}" type="datetimeFigureOut">
              <a:rPr lang="en-US" smtClean="0"/>
              <a:t>06.10.16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9080BC-4CB6-CC4F-9252-B02129F6E020}" type="slidenum">
              <a:rPr lang="en-US" smtClean="0"/>
              <a:t>‹#›</a:t>
            </a:fld>
            <a:endParaRPr lang="en-US"/>
          </a:p>
        </p:txBody>
      </p:sp>
    </p:spTree>
    <p:extLst>
      <p:ext uri="{BB962C8B-B14F-4D97-AF65-F5344CB8AC3E}">
        <p14:creationId xmlns:p14="http://schemas.microsoft.com/office/powerpoint/2010/main" val="232136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98808C-A92F-2D4A-B474-21E149E4A1DD}" type="datetimeFigureOut">
              <a:rPr lang="en-US" smtClean="0"/>
              <a:t>06.10.16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9080BC-4CB6-CC4F-9252-B02129F6E020}" type="slidenum">
              <a:rPr lang="en-US" smtClean="0"/>
              <a:t>‹#›</a:t>
            </a:fld>
            <a:endParaRPr lang="en-US"/>
          </a:p>
        </p:txBody>
      </p:sp>
    </p:spTree>
    <p:extLst>
      <p:ext uri="{BB962C8B-B14F-4D97-AF65-F5344CB8AC3E}">
        <p14:creationId xmlns:p14="http://schemas.microsoft.com/office/powerpoint/2010/main" val="2734357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5"/>
          <p:cNvSpPr>
            <a:spLocks noGrp="1"/>
          </p:cNvSpPr>
          <p:nvPr>
            <p:ph type="dt" sz="half" idx="10"/>
          </p:nvPr>
        </p:nvSpPr>
        <p:spPr>
          <a:xfrm>
            <a:off x="457200" y="6245225"/>
            <a:ext cx="2133600" cy="476250"/>
          </a:xfrm>
        </p:spPr>
        <p:txBody>
          <a:bodyPr rtlCol="0"/>
          <a:lstStyle>
            <a:lvl1pPr fontAlgn="auto">
              <a:spcBef>
                <a:spcPts val="0"/>
              </a:spcBef>
              <a:spcAft>
                <a:spcPts val="0"/>
              </a:spcAft>
              <a:defRPr>
                <a:solidFill>
                  <a:schemeClr val="tx1">
                    <a:tint val="75000"/>
                  </a:schemeClr>
                </a:solidFill>
                <a:latin typeface="+mn-lt"/>
                <a:ea typeface="+mn-ea"/>
              </a:defRPr>
            </a:lvl1pPr>
          </a:lstStyle>
          <a:p>
            <a:pPr>
              <a:defRPr/>
            </a:pPr>
            <a:endParaRPr lang="ru-RU"/>
          </a:p>
        </p:txBody>
      </p:sp>
      <p:sp>
        <p:nvSpPr>
          <p:cNvPr id="7" name="Нижний колонтитул 6"/>
          <p:cNvSpPr>
            <a:spLocks noGrp="1"/>
          </p:cNvSpPr>
          <p:nvPr>
            <p:ph type="ftr" sz="quarter" idx="11"/>
          </p:nvPr>
        </p:nvSpPr>
        <p:spPr>
          <a:xfrm>
            <a:off x="3124200" y="6245225"/>
            <a:ext cx="2895600" cy="476250"/>
          </a:xfrm>
        </p:spPr>
        <p:txBody>
          <a:bodyPr/>
          <a:lstStyle>
            <a:lvl1pPr>
              <a:defRPr/>
            </a:lvl1pPr>
          </a:lstStyle>
          <a:p>
            <a:pPr>
              <a:defRPr/>
            </a:pPr>
            <a:endParaRPr lang="ru-RU"/>
          </a:p>
        </p:txBody>
      </p:sp>
      <p:sp>
        <p:nvSpPr>
          <p:cNvPr id="8" name="Номер слайда 7"/>
          <p:cNvSpPr>
            <a:spLocks noGrp="1"/>
          </p:cNvSpPr>
          <p:nvPr>
            <p:ph type="sldNum" sz="quarter" idx="12"/>
          </p:nvPr>
        </p:nvSpPr>
        <p:spPr>
          <a:xfrm>
            <a:off x="6553200" y="6245225"/>
            <a:ext cx="2133600" cy="476250"/>
          </a:xfrm>
        </p:spPr>
        <p:txBody>
          <a:bodyPr/>
          <a:lstStyle>
            <a:lvl1pPr>
              <a:defRPr/>
            </a:lvl1pPr>
          </a:lstStyle>
          <a:p>
            <a:pPr>
              <a:defRPr/>
            </a:pPr>
            <a:fld id="{342BAFEB-2705-C443-B0E9-99756AEDF318}" type="slidenum">
              <a:rPr lang="ru-RU"/>
              <a:pPr>
                <a:defRPr/>
              </a:pPr>
              <a:t>‹#›</a:t>
            </a:fld>
            <a:endParaRPr lang="ru-RU"/>
          </a:p>
        </p:txBody>
      </p:sp>
    </p:spTree>
    <p:extLst>
      <p:ext uri="{BB962C8B-B14F-4D97-AF65-F5344CB8AC3E}">
        <p14:creationId xmlns:p14="http://schemas.microsoft.com/office/powerpoint/2010/main" val="3036064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98808C-A92F-2D4A-B474-21E149E4A1DD}" type="datetimeFigureOut">
              <a:rPr lang="en-US" smtClean="0"/>
              <a:t>06.10.16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9080BC-4CB6-CC4F-9252-B02129F6E020}" type="slidenum">
              <a:rPr lang="en-US" smtClean="0"/>
              <a:t>‹#›</a:t>
            </a:fld>
            <a:endParaRPr lang="en-US"/>
          </a:p>
        </p:txBody>
      </p:sp>
    </p:spTree>
    <p:extLst>
      <p:ext uri="{BB962C8B-B14F-4D97-AF65-F5344CB8AC3E}">
        <p14:creationId xmlns:p14="http://schemas.microsoft.com/office/powerpoint/2010/main" val="847914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98808C-A92F-2D4A-B474-21E149E4A1DD}" type="datetimeFigureOut">
              <a:rPr lang="en-US" smtClean="0"/>
              <a:t>06.10.16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9080BC-4CB6-CC4F-9252-B02129F6E020}" type="slidenum">
              <a:rPr lang="en-US" smtClean="0"/>
              <a:t>‹#›</a:t>
            </a:fld>
            <a:endParaRPr lang="en-US"/>
          </a:p>
        </p:txBody>
      </p:sp>
    </p:spTree>
    <p:extLst>
      <p:ext uri="{BB962C8B-B14F-4D97-AF65-F5344CB8AC3E}">
        <p14:creationId xmlns:p14="http://schemas.microsoft.com/office/powerpoint/2010/main" val="3585568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98808C-A92F-2D4A-B474-21E149E4A1DD}" type="datetimeFigureOut">
              <a:rPr lang="en-US" smtClean="0"/>
              <a:t>06.10.16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9080BC-4CB6-CC4F-9252-B02129F6E020}" type="slidenum">
              <a:rPr lang="en-US" smtClean="0"/>
              <a:t>‹#›</a:t>
            </a:fld>
            <a:endParaRPr lang="en-US"/>
          </a:p>
        </p:txBody>
      </p:sp>
    </p:spTree>
    <p:extLst>
      <p:ext uri="{BB962C8B-B14F-4D97-AF65-F5344CB8AC3E}">
        <p14:creationId xmlns:p14="http://schemas.microsoft.com/office/powerpoint/2010/main" val="908385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98808C-A92F-2D4A-B474-21E149E4A1DD}" type="datetimeFigureOut">
              <a:rPr lang="en-US" smtClean="0"/>
              <a:t>06.10.16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9080BC-4CB6-CC4F-9252-B02129F6E020}" type="slidenum">
              <a:rPr lang="en-US" smtClean="0"/>
              <a:t>‹#›</a:t>
            </a:fld>
            <a:endParaRPr lang="en-US"/>
          </a:p>
        </p:txBody>
      </p:sp>
    </p:spTree>
    <p:extLst>
      <p:ext uri="{BB962C8B-B14F-4D97-AF65-F5344CB8AC3E}">
        <p14:creationId xmlns:p14="http://schemas.microsoft.com/office/powerpoint/2010/main" val="3463861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98808C-A92F-2D4A-B474-21E149E4A1DD}" type="datetimeFigureOut">
              <a:rPr lang="en-US" smtClean="0"/>
              <a:t>06.10.16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9080BC-4CB6-CC4F-9252-B02129F6E020}" type="slidenum">
              <a:rPr lang="en-US" smtClean="0"/>
              <a:t>‹#›</a:t>
            </a:fld>
            <a:endParaRPr lang="en-US"/>
          </a:p>
        </p:txBody>
      </p:sp>
    </p:spTree>
    <p:extLst>
      <p:ext uri="{BB962C8B-B14F-4D97-AF65-F5344CB8AC3E}">
        <p14:creationId xmlns:p14="http://schemas.microsoft.com/office/powerpoint/2010/main" val="1219787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98808C-A92F-2D4A-B474-21E149E4A1DD}" type="datetimeFigureOut">
              <a:rPr lang="en-US" smtClean="0"/>
              <a:t>06.10.16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9080BC-4CB6-CC4F-9252-B02129F6E020}" type="slidenum">
              <a:rPr lang="en-US" smtClean="0"/>
              <a:t>‹#›</a:t>
            </a:fld>
            <a:endParaRPr lang="en-US"/>
          </a:p>
        </p:txBody>
      </p:sp>
    </p:spTree>
    <p:extLst>
      <p:ext uri="{BB962C8B-B14F-4D97-AF65-F5344CB8AC3E}">
        <p14:creationId xmlns:p14="http://schemas.microsoft.com/office/powerpoint/2010/main" val="4006176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98808C-A92F-2D4A-B474-21E149E4A1DD}" type="datetimeFigureOut">
              <a:rPr lang="en-US" smtClean="0"/>
              <a:t>06.10.16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9080BC-4CB6-CC4F-9252-B02129F6E020}" type="slidenum">
              <a:rPr lang="en-US" smtClean="0"/>
              <a:t>‹#›</a:t>
            </a:fld>
            <a:endParaRPr lang="en-US"/>
          </a:p>
        </p:txBody>
      </p:sp>
    </p:spTree>
    <p:extLst>
      <p:ext uri="{BB962C8B-B14F-4D97-AF65-F5344CB8AC3E}">
        <p14:creationId xmlns:p14="http://schemas.microsoft.com/office/powerpoint/2010/main" val="1683009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98808C-A92F-2D4A-B474-21E149E4A1DD}" type="datetimeFigureOut">
              <a:rPr lang="en-US" smtClean="0"/>
              <a:t>06.10.16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9080BC-4CB6-CC4F-9252-B02129F6E020}" type="slidenum">
              <a:rPr lang="en-US" smtClean="0"/>
              <a:t>‹#›</a:t>
            </a:fld>
            <a:endParaRPr lang="en-US"/>
          </a:p>
        </p:txBody>
      </p:sp>
    </p:spTree>
    <p:extLst>
      <p:ext uri="{BB962C8B-B14F-4D97-AF65-F5344CB8AC3E}">
        <p14:creationId xmlns:p14="http://schemas.microsoft.com/office/powerpoint/2010/main" val="302209214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98808C-A92F-2D4A-B474-21E149E4A1DD}" type="datetimeFigureOut">
              <a:rPr lang="en-US" smtClean="0"/>
              <a:t>06.10.16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9080BC-4CB6-CC4F-9252-B02129F6E020}" type="slidenum">
              <a:rPr lang="en-US" smtClean="0"/>
              <a:t>‹#›</a:t>
            </a:fld>
            <a:endParaRPr lang="en-US"/>
          </a:p>
        </p:txBody>
      </p:sp>
    </p:spTree>
    <p:extLst>
      <p:ext uri="{BB962C8B-B14F-4D97-AF65-F5344CB8AC3E}">
        <p14:creationId xmlns:p14="http://schemas.microsoft.com/office/powerpoint/2010/main" val="25771480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hyperlink" Target="http://petoukhov.com/" TargetMode="External"/><Relationship Id="rId5" Type="http://schemas.openxmlformats.org/officeDocument/2006/relationships/oleObject" Target="../embeddings/oleObject1.bin"/><Relationship Id="rId6" Type="http://schemas.openxmlformats.org/officeDocument/2006/relationships/image" Target="../media/image1.png"/><Relationship Id="rId7" Type="http://schemas.openxmlformats.org/officeDocument/2006/relationships/image" Target="../media/image3.png"/><Relationship Id="rId8" Type="http://schemas.openxmlformats.org/officeDocument/2006/relationships/package" Target="../embeddings/Microsoft_Word_Document1.docx"/><Relationship Id="rId9" Type="http://schemas.openxmlformats.org/officeDocument/2006/relationships/image" Target="../media/image2.emf"/><Relationship Id="rId10" Type="http://schemas.openxmlformats.org/officeDocument/2006/relationships/image" Target="../media/image4.pn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petoukhov.com/" TargetMode="External"/><Relationship Id="rId4" Type="http://schemas.openxmlformats.org/officeDocument/2006/relationships/oleObject" Target="../embeddings/oleObject9.bin"/><Relationship Id="rId5" Type="http://schemas.openxmlformats.org/officeDocument/2006/relationships/image" Target="../media/image12.png"/><Relationship Id="rId6" Type="http://schemas.openxmlformats.org/officeDocument/2006/relationships/oleObject" Target="../embeddings/oleObject10.bin"/><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 Type="http://schemas.openxmlformats.org/officeDocument/2006/relationships/vmlDrawing" Target="../drawings/vmlDrawing9.vml"/><Relationship Id="rId2"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hyperlink" Target="http://petoukhov.com/"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11.bin"/><Relationship Id="rId5" Type="http://schemas.openxmlformats.org/officeDocument/2006/relationships/image" Target="../media/image8.png"/><Relationship Id="rId1" Type="http://schemas.openxmlformats.org/officeDocument/2006/relationships/vmlDrawing" Target="../drawings/vmlDrawing10.vml"/><Relationship Id="rId2"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oleObject" Target="../embeddings/oleObject2.bin"/><Relationship Id="rId5" Type="http://schemas.openxmlformats.org/officeDocument/2006/relationships/image" Target="../media/image5.png"/><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oleObject" Target="../embeddings/oleObject12.bin"/><Relationship Id="rId5" Type="http://schemas.openxmlformats.org/officeDocument/2006/relationships/image" Target="../media/image1.png"/><Relationship Id="rId6" Type="http://schemas.openxmlformats.org/officeDocument/2006/relationships/image" Target="../media/image25.png"/><Relationship Id="rId1" Type="http://schemas.openxmlformats.org/officeDocument/2006/relationships/vmlDrawing" Target="../drawings/vmlDrawing11.vml"/><Relationship Id="rId2"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oleObject" Target="../embeddings/oleObject13.bin"/><Relationship Id="rId5" Type="http://schemas.openxmlformats.org/officeDocument/2006/relationships/image" Target="../media/image26.png"/><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5.png"/><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4.bin"/><Relationship Id="rId4" Type="http://schemas.openxmlformats.org/officeDocument/2006/relationships/image" Target="../media/image9.png"/><Relationship Id="rId5" Type="http://schemas.openxmlformats.org/officeDocument/2006/relationships/oleObject" Target="../embeddings/oleObject15.bin"/><Relationship Id="rId6" Type="http://schemas.openxmlformats.org/officeDocument/2006/relationships/image" Target="../media/image5.png"/><Relationship Id="rId1" Type="http://schemas.openxmlformats.org/officeDocument/2006/relationships/vmlDrawing" Target="../drawings/vmlDrawing13.vml"/><Relationship Id="rId2"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6.bin"/><Relationship Id="rId4" Type="http://schemas.openxmlformats.org/officeDocument/2006/relationships/image" Target="../media/image5.png"/><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 Id="rId3"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jpe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5.png"/><Relationship Id="rId1" Type="http://schemas.openxmlformats.org/officeDocument/2006/relationships/vmlDrawing" Target="../drawings/vmlDrawing4.vml"/><Relationship Id="rId2"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7.bin"/><Relationship Id="rId4" Type="http://schemas.openxmlformats.org/officeDocument/2006/relationships/image" Target="../media/image46.png"/><Relationship Id="rId1" Type="http://schemas.openxmlformats.org/officeDocument/2006/relationships/vmlDrawing" Target="../drawings/vmlDrawing15.vml"/><Relationship Id="rId2"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hyperlink" Target="http://youtu.be/gagKLDuO9z8" TargetMode="External"/><Relationship Id="rId4" Type="http://schemas.openxmlformats.org/officeDocument/2006/relationships/hyperlink" Target="https://youtu.be/kxxH3-793WQ" TargetMode="External"/><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49.xml.rels><?xml version="1.0" encoding="UTF-8" standalone="yes"?>
<Relationships xmlns="http://schemas.openxmlformats.org/package/2006/relationships"><Relationship Id="rId3" Type="http://schemas.openxmlformats.org/officeDocument/2006/relationships/hyperlink" Target="http://pentagramon.com/en/" TargetMode="External"/><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5.png"/><Relationship Id="rId5" Type="http://schemas.openxmlformats.org/officeDocument/2006/relationships/image" Target="../media/image7.png"/><Relationship Id="rId1" Type="http://schemas.openxmlformats.org/officeDocument/2006/relationships/vmlDrawing" Target="../drawings/vmlDrawing5.vml"/><Relationship Id="rId2"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8.bin"/><Relationship Id="rId4" Type="http://schemas.openxmlformats.org/officeDocument/2006/relationships/image" Target="../media/image51.png"/><Relationship Id="rId5" Type="http://schemas.openxmlformats.org/officeDocument/2006/relationships/image" Target="../media/image54.png"/><Relationship Id="rId6" Type="http://schemas.openxmlformats.org/officeDocument/2006/relationships/oleObject" Target="../embeddings/oleObject19.bin"/><Relationship Id="rId7" Type="http://schemas.openxmlformats.org/officeDocument/2006/relationships/image" Target="../media/image52.png"/><Relationship Id="rId8" Type="http://schemas.openxmlformats.org/officeDocument/2006/relationships/oleObject" Target="../embeddings/oleObject20.bin"/><Relationship Id="rId9" Type="http://schemas.openxmlformats.org/officeDocument/2006/relationships/image" Target="../media/image53.png"/><Relationship Id="rId10" Type="http://schemas.openxmlformats.org/officeDocument/2006/relationships/image" Target="../media/image55.png"/><Relationship Id="rId1" Type="http://schemas.openxmlformats.org/officeDocument/2006/relationships/vmlDrawing" Target="../drawings/vmlDrawing16.vml"/><Relationship Id="rId2"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package" Target="../embeddings/Microsoft_Word_Document3.docx"/><Relationship Id="rId4" Type="http://schemas.openxmlformats.org/officeDocument/2006/relationships/image" Target="../media/image2.emf"/><Relationship Id="rId5" Type="http://schemas.openxmlformats.org/officeDocument/2006/relationships/image" Target="../media/image56.jpeg"/><Relationship Id="rId6" Type="http://schemas.openxmlformats.org/officeDocument/2006/relationships/image" Target="../media/image57.jpeg"/><Relationship Id="rId7" Type="http://schemas.openxmlformats.org/officeDocument/2006/relationships/image" Target="../media/image58.jpeg"/><Relationship Id="rId8" Type="http://schemas.openxmlformats.org/officeDocument/2006/relationships/image" Target="../media/image59.jpeg"/><Relationship Id="rId9" Type="http://schemas.openxmlformats.org/officeDocument/2006/relationships/image" Target="../media/image60.png"/><Relationship Id="rId1" Type="http://schemas.openxmlformats.org/officeDocument/2006/relationships/vmlDrawing" Target="../drawings/vmlDrawing17.vml"/><Relationship Id="rId2"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67.png"/><Relationship Id="rId1" Type="http://schemas.openxmlformats.org/officeDocument/2006/relationships/slideLayout" Target="../slideLayouts/slideLayout6.xml"/><Relationship Id="rId2" Type="http://schemas.openxmlformats.org/officeDocument/2006/relationships/image" Target="../media/image6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 Id="rId3" Type="http://schemas.openxmlformats.org/officeDocument/2006/relationships/image" Target="../media/image6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package" Target="../embeddings/Microsoft_Word_Document4.docx"/><Relationship Id="rId5" Type="http://schemas.openxmlformats.org/officeDocument/2006/relationships/image" Target="../media/image2.emf"/><Relationship Id="rId6" Type="http://schemas.openxmlformats.org/officeDocument/2006/relationships/image" Target="../media/image54.png"/><Relationship Id="rId7" Type="http://schemas.openxmlformats.org/officeDocument/2006/relationships/package" Target="../embeddings/Microsoft_Word_Document5.docx"/><Relationship Id="rId8" Type="http://schemas.openxmlformats.org/officeDocument/2006/relationships/image" Target="../media/image69.emf"/><Relationship Id="rId1" Type="http://schemas.openxmlformats.org/officeDocument/2006/relationships/vmlDrawing" Target="../drawings/vmlDrawing18.vml"/><Relationship Id="rId2"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70.png"/></Relationships>
</file>

<file path=ppt/slides/_rels/slide58.xml.rels><?xml version="1.0" encoding="UTF-8" standalone="yes"?>
<Relationships xmlns="http://schemas.openxmlformats.org/package/2006/relationships"><Relationship Id="rId3" Type="http://schemas.openxmlformats.org/officeDocument/2006/relationships/hyperlink" Target="http://www.doctor-art.ru" TargetMode="External"/><Relationship Id="rId4" Type="http://schemas.openxmlformats.org/officeDocument/2006/relationships/image" Target="../media/image71.png"/><Relationship Id="rId5" Type="http://schemas.openxmlformats.org/officeDocument/2006/relationships/image" Target="../media/image72.pn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59.xml.rels><?xml version="1.0" encoding="UTF-8" standalone="yes"?>
<Relationships xmlns="http://schemas.openxmlformats.org/package/2006/relationships"><Relationship Id="rId3" Type="http://schemas.openxmlformats.org/officeDocument/2006/relationships/hyperlink" Target="http://www.doctor-art.ru" TargetMode="External"/><Relationship Id="rId4" Type="http://schemas.openxmlformats.org/officeDocument/2006/relationships/image" Target="../media/image72.png"/><Relationship Id="rId5" Type="http://schemas.openxmlformats.org/officeDocument/2006/relationships/image" Target="../media/image73.jpeg"/><Relationship Id="rId6" Type="http://schemas.openxmlformats.org/officeDocument/2006/relationships/image" Target="../media/image74.jpeg"/><Relationship Id="rId7" Type="http://schemas.openxmlformats.org/officeDocument/2006/relationships/image" Target="../media/image75.jpeg"/><Relationship Id="rId8" Type="http://schemas.openxmlformats.org/officeDocument/2006/relationships/image" Target="../media/image76.jpeg"/><Relationship Id="rId9" Type="http://schemas.openxmlformats.org/officeDocument/2006/relationships/image" Target="../media/image77.jpe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1" Type="http://schemas.openxmlformats.org/officeDocument/2006/relationships/slideLayout" Target="../slideLayouts/slideLayout6.xml"/><Relationship Id="rId2" Type="http://schemas.openxmlformats.org/officeDocument/2006/relationships/image" Target="../media/image78.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2.jpeg"/><Relationship Id="rId3" Type="http://schemas.openxmlformats.org/officeDocument/2006/relationships/image" Target="../media/image83.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hyperlink" Target="http://petoukhov.com/" TargetMode="External"/><Relationship Id="rId5" Type="http://schemas.openxmlformats.org/officeDocument/2006/relationships/oleObject" Target="../embeddings/oleObject21.bin"/><Relationship Id="rId6" Type="http://schemas.openxmlformats.org/officeDocument/2006/relationships/image" Target="../media/image1.png"/><Relationship Id="rId7" Type="http://schemas.openxmlformats.org/officeDocument/2006/relationships/image" Target="../media/image3.png"/><Relationship Id="rId8" Type="http://schemas.openxmlformats.org/officeDocument/2006/relationships/package" Target="../embeddings/Microsoft_Word_Document6.docx"/><Relationship Id="rId9" Type="http://schemas.openxmlformats.org/officeDocument/2006/relationships/image" Target="../media/image2.emf"/><Relationship Id="rId10" Type="http://schemas.openxmlformats.org/officeDocument/2006/relationships/image" Target="../media/image4.png"/><Relationship Id="rId1" Type="http://schemas.openxmlformats.org/officeDocument/2006/relationships/vmlDrawing" Target="../drawings/vmlDrawing19.vml"/><Relationship Id="rId2"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8.png"/><Relationship Id="rId1" Type="http://schemas.openxmlformats.org/officeDocument/2006/relationships/vmlDrawing" Target="../drawings/vmlDrawing6.vml"/><Relationship Id="rId2"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oleObject" Target="../embeddings/oleObject7.bin"/><Relationship Id="rId5" Type="http://schemas.openxmlformats.org/officeDocument/2006/relationships/image" Target="../media/image9.png"/><Relationship Id="rId6" Type="http://schemas.openxmlformats.org/officeDocument/2006/relationships/oleObject" Target="../embeddings/oleObject8.bin"/><Relationship Id="rId7" Type="http://schemas.openxmlformats.org/officeDocument/2006/relationships/image" Target="../media/image5.png"/><Relationship Id="rId1" Type="http://schemas.openxmlformats.org/officeDocument/2006/relationships/vmlDrawing" Target="../drawings/vmlDrawing7.vml"/><Relationship Id="rId2"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package" Target="../embeddings/Microsoft_Word_Document2.docx"/><Relationship Id="rId5" Type="http://schemas.openxmlformats.org/officeDocument/2006/relationships/image" Target="../media/image2.emf"/><Relationship Id="rId6" Type="http://schemas.openxmlformats.org/officeDocument/2006/relationships/image" Target="../media/image11.png"/><Relationship Id="rId1" Type="http://schemas.openxmlformats.org/officeDocument/2006/relationships/vmlDrawing" Target="../drawings/vmlDrawing8.vml"/><Relationship Id="rId2"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8"/>
          </a:xfrm>
        </p:spPr>
        <p:txBody>
          <a:bodyPr>
            <a:normAutofit fontScale="90000"/>
          </a:bodyPr>
          <a:lstStyle/>
          <a:p>
            <a:pPr>
              <a:lnSpc>
                <a:spcPct val="90000"/>
              </a:lnSpc>
            </a:pP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ru-RU" sz="3200" dirty="0" smtClean="0"/>
              <a:t/>
            </a:r>
            <a:br>
              <a:rPr lang="ru-RU" sz="3200" dirty="0" smtClean="0"/>
            </a:br>
            <a:r>
              <a:rPr lang="en-US" sz="3200" dirty="0" smtClean="0"/>
              <a:t>  </a:t>
            </a:r>
            <a:br>
              <a:rPr lang="en-US" sz="3200" dirty="0" smtClean="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smtClean="0"/>
              <a:t>“</a:t>
            </a:r>
            <a:r>
              <a:rPr lang="ru-RU" sz="3600" b="1" dirty="0" smtClean="0"/>
              <a:t>I-CHING</a:t>
            </a:r>
            <a:r>
              <a:rPr lang="en-US" sz="3600" b="1" dirty="0" smtClean="0"/>
              <a:t>”</a:t>
            </a:r>
            <a:r>
              <a:rPr lang="ru-RU" sz="3600" b="1" dirty="0" smtClean="0"/>
              <a:t>, </a:t>
            </a:r>
            <a:r>
              <a:rPr lang="en-US" sz="3600" b="1" dirty="0" smtClean="0"/>
              <a:t>T</a:t>
            </a:r>
            <a:r>
              <a:rPr lang="ru-RU" sz="3600" b="1" dirty="0" smtClean="0"/>
              <a:t>HE </a:t>
            </a:r>
            <a:r>
              <a:rPr lang="en-US" sz="3600" b="1" dirty="0"/>
              <a:t> </a:t>
            </a:r>
            <a:r>
              <a:rPr lang="en-US" sz="3600" b="1" dirty="0" smtClean="0"/>
              <a:t>DOCTRINE OF GENO-LOGIC </a:t>
            </a:r>
            <a:r>
              <a:rPr lang="ru-RU" sz="3600" b="1" dirty="0" smtClean="0"/>
              <a:t>CODE </a:t>
            </a:r>
            <a:r>
              <a:rPr lang="en-US" sz="3600" b="1" dirty="0" smtClean="0"/>
              <a:t/>
            </a:r>
            <a:br>
              <a:rPr lang="en-US" sz="3600" b="1" dirty="0" smtClean="0"/>
            </a:br>
            <a:r>
              <a:rPr lang="ru-RU" sz="3600" b="1" dirty="0" smtClean="0"/>
              <a:t>AND GENETIC MUSIC </a:t>
            </a:r>
            <a:r>
              <a:rPr lang="en-US" sz="2400" dirty="0"/>
              <a:t/>
            </a:r>
            <a:br>
              <a:rPr lang="en-US" sz="2400" dirty="0"/>
            </a:br>
            <a:r>
              <a:rPr lang="en-US" sz="2400" dirty="0"/>
              <a:t/>
            </a:r>
            <a:br>
              <a:rPr lang="en-US" sz="2400" dirty="0"/>
            </a:br>
            <a:r>
              <a:rPr lang="en-US" sz="2800" b="1" dirty="0" smtClean="0"/>
              <a:t/>
            </a:r>
            <a:br>
              <a:rPr lang="en-US" sz="2800" b="1" dirty="0" smtClean="0"/>
            </a:br>
            <a:r>
              <a:rPr lang="en-US" sz="2800" b="1" dirty="0" smtClean="0"/>
              <a:t>S.V. </a:t>
            </a:r>
            <a:r>
              <a:rPr lang="en-US" sz="2800" b="1" dirty="0" err="1" smtClean="0"/>
              <a:t>Petoukhov</a:t>
            </a:r>
            <a:r>
              <a:rPr lang="en-US" sz="2800" b="1" dirty="0" smtClean="0"/>
              <a:t>, E.S. </a:t>
            </a:r>
            <a:r>
              <a:rPr lang="en-US" sz="2800" b="1" dirty="0" err="1" smtClean="0"/>
              <a:t>Petukhova</a:t>
            </a:r>
            <a:r>
              <a:rPr lang="en-US" sz="2800" b="1" dirty="0" smtClean="0"/>
              <a:t/>
            </a:r>
            <a:br>
              <a:rPr lang="en-US" sz="2800" b="1" dirty="0" smtClean="0"/>
            </a:br>
            <a:r>
              <a:rPr lang="en-US" sz="2800" b="1" dirty="0" smtClean="0"/>
              <a:t>Russian Academy of Sciences, Moscow</a:t>
            </a:r>
            <a:br>
              <a:rPr lang="en-US" sz="2800" b="1" dirty="0" smtClean="0"/>
            </a:br>
            <a:r>
              <a:rPr lang="en-US" sz="2800" b="1" dirty="0" smtClean="0">
                <a:hlinkClick r:id="rId4"/>
              </a:rPr>
              <a:t>http://petoukhov.com/</a:t>
            </a:r>
            <a:r>
              <a:rPr lang="en-US" sz="2800" b="1" dirty="0" smtClean="0"/>
              <a:t>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ru-RU" sz="3200" dirty="0" smtClean="0"/>
              <a:t/>
            </a:r>
            <a:br>
              <a:rPr lang="ru-RU" sz="3200" dirty="0" smtClean="0"/>
            </a:br>
            <a:r>
              <a:rPr lang="en-US" sz="3200" dirty="0" smtClean="0"/>
              <a:t/>
            </a:r>
            <a:br>
              <a:rPr lang="en-US" sz="3200" dirty="0" smtClean="0"/>
            </a:br>
            <a:r>
              <a:rPr lang="en-US" sz="3200" dirty="0" smtClean="0"/>
              <a:t> </a:t>
            </a:r>
            <a:r>
              <a:rPr lang="ru-RU" dirty="0" smtClean="0"/>
              <a:t/>
            </a:r>
            <a:br>
              <a:rPr lang="ru-RU" dirty="0" smtClean="0"/>
            </a:br>
            <a:r>
              <a:rPr lang="en-US" dirty="0" smtClean="0"/>
              <a:t>   </a:t>
            </a:r>
            <a:r>
              <a:rPr lang="ru-RU" dirty="0" smtClean="0"/>
              <a:t>        </a:t>
            </a:r>
            <a:r>
              <a:rPr lang="en-US" dirty="0" smtClean="0"/>
              <a:t>      </a:t>
            </a:r>
            <a:r>
              <a:rPr lang="ru-RU" dirty="0" smtClean="0"/>
              <a:t/>
            </a:r>
            <a:br>
              <a:rPr lang="ru-RU" dirty="0" smtClean="0"/>
            </a:br>
            <a:r>
              <a:rPr lang="ru-RU" dirty="0" smtClean="0"/>
              <a:t> </a:t>
            </a:r>
            <a:br>
              <a:rPr lang="ru-RU" dirty="0" smtClean="0"/>
            </a:br>
            <a:endParaRPr lang="en-US" dirty="0"/>
          </a:p>
        </p:txBody>
      </p:sp>
      <p:sp>
        <p:nvSpPr>
          <p:cNvPr id="3" name="Subtitle 2"/>
          <p:cNvSpPr>
            <a:spLocks noGrp="1"/>
          </p:cNvSpPr>
          <p:nvPr>
            <p:ph type="subTitle" idx="1"/>
          </p:nvPr>
        </p:nvSpPr>
        <p:spPr>
          <a:xfrm flipV="1">
            <a:off x="1371600" y="6857999"/>
            <a:ext cx="6400800" cy="45719"/>
          </a:xfrm>
        </p:spPr>
        <p:txBody>
          <a:bodyPr>
            <a:normAutofit fontScale="25000" lnSpcReduction="20000"/>
          </a:bodyPr>
          <a:lstStyle/>
          <a:p>
            <a:endParaRPr lang="en-US" dirty="0"/>
          </a:p>
        </p:txBody>
      </p:sp>
      <p:graphicFrame>
        <p:nvGraphicFramePr>
          <p:cNvPr id="9" name="Object 4"/>
          <p:cNvGraphicFramePr>
            <a:graphicFrameLocks noChangeAspect="1"/>
          </p:cNvGraphicFramePr>
          <p:nvPr>
            <p:extLst>
              <p:ext uri="{D42A27DB-BD31-4B8C-83A1-F6EECF244321}">
                <p14:modId xmlns:p14="http://schemas.microsoft.com/office/powerpoint/2010/main" val="3070223792"/>
              </p:ext>
            </p:extLst>
          </p:nvPr>
        </p:nvGraphicFramePr>
        <p:xfrm>
          <a:off x="2635190" y="4060609"/>
          <a:ext cx="2821379" cy="2144247"/>
        </p:xfrm>
        <a:graphic>
          <a:graphicData uri="http://schemas.openxmlformats.org/presentationml/2006/ole">
            <mc:AlternateContent xmlns:mc="http://schemas.openxmlformats.org/markup-compatibility/2006">
              <mc:Choice xmlns:v="urn:schemas-microsoft-com:vml" Requires="v">
                <p:oleObj spid="_x0000_s1571" name="Image" r:id="rId5" imgW="1969200" imgH="1350000" progId="Photoshop.Image.7">
                  <p:embed/>
                </p:oleObj>
              </mc:Choice>
              <mc:Fallback>
                <p:oleObj name="Image" r:id="rId5" imgW="1969200" imgH="1350000" progId="Photoshop.Image.7">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5190" y="4060609"/>
                        <a:ext cx="2821379" cy="2144247"/>
                      </a:xfrm>
                      <a:prstGeom prst="rect">
                        <a:avLst/>
                      </a:prstGeom>
                      <a:noFill/>
                      <a:ln>
                        <a:noFill/>
                      </a:ln>
                    </p:spPr>
                  </p:pic>
                </p:oleObj>
              </mc:Fallback>
            </mc:AlternateContent>
          </a:graphicData>
        </a:graphic>
      </p:graphicFrame>
      <p:pic>
        <p:nvPicPr>
          <p:cNvPr id="10" name="Picture 9"/>
          <p:cNvPicPr>
            <a:picLocks noChangeAspect="1"/>
          </p:cNvPicPr>
          <p:nvPr/>
        </p:nvPicPr>
        <p:blipFill>
          <a:blip r:embed="rId7"/>
          <a:stretch>
            <a:fillRect/>
          </a:stretch>
        </p:blipFill>
        <p:spPr>
          <a:xfrm flipH="1">
            <a:off x="270932" y="4510394"/>
            <a:ext cx="2011936" cy="1493546"/>
          </a:xfrm>
          <a:prstGeom prst="rect">
            <a:avLst/>
          </a:prstGeom>
        </p:spPr>
      </p:pic>
      <p:graphicFrame>
        <p:nvGraphicFramePr>
          <p:cNvPr id="11" name="Object 10"/>
          <p:cNvGraphicFramePr>
            <a:graphicFrameLocks noChangeAspect="1"/>
          </p:cNvGraphicFramePr>
          <p:nvPr>
            <p:extLst>
              <p:ext uri="{D42A27DB-BD31-4B8C-83A1-F6EECF244321}">
                <p14:modId xmlns:p14="http://schemas.microsoft.com/office/powerpoint/2010/main" val="681372448"/>
              </p:ext>
            </p:extLst>
          </p:nvPr>
        </p:nvGraphicFramePr>
        <p:xfrm>
          <a:off x="5838623" y="4060609"/>
          <a:ext cx="3474710" cy="2715865"/>
        </p:xfrm>
        <a:graphic>
          <a:graphicData uri="http://schemas.openxmlformats.org/presentationml/2006/ole">
            <mc:AlternateContent xmlns:mc="http://schemas.openxmlformats.org/markup-compatibility/2006">
              <mc:Choice xmlns:v="urn:schemas-microsoft-com:vml" Requires="v">
                <p:oleObj spid="_x0000_s1572" name="Document" r:id="rId8" imgW="6083300" imgH="4762500" progId="Word.Document.12">
                  <p:embed/>
                </p:oleObj>
              </mc:Choice>
              <mc:Fallback>
                <p:oleObj name="Document" r:id="rId8" imgW="6083300" imgH="4762500" progId="Word.Document.12">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38623" y="4060609"/>
                        <a:ext cx="3474710" cy="2715865"/>
                      </a:xfrm>
                      <a:prstGeom prst="rect">
                        <a:avLst/>
                      </a:prstGeom>
                      <a:noFill/>
                      <a:ln>
                        <a:noFill/>
                      </a:ln>
                      <a:effectLst/>
                    </p:spPr>
                  </p:pic>
                </p:oleObj>
              </mc:Fallback>
            </mc:AlternateContent>
          </a:graphicData>
        </a:graphic>
      </p:graphicFrame>
      <p:pic>
        <p:nvPicPr>
          <p:cNvPr id="4" name="Picture 3"/>
          <p:cNvPicPr>
            <a:picLocks noChangeAspect="1"/>
          </p:cNvPicPr>
          <p:nvPr/>
        </p:nvPicPr>
        <p:blipFill>
          <a:blip r:embed="rId10"/>
          <a:stretch>
            <a:fillRect/>
          </a:stretch>
        </p:blipFill>
        <p:spPr>
          <a:xfrm>
            <a:off x="507714" y="2286000"/>
            <a:ext cx="1092200" cy="1143000"/>
          </a:xfrm>
          <a:prstGeom prst="rect">
            <a:avLst/>
          </a:prstGeom>
        </p:spPr>
      </p:pic>
    </p:spTree>
    <p:extLst>
      <p:ext uri="{BB962C8B-B14F-4D97-AF65-F5344CB8AC3E}">
        <p14:creationId xmlns:p14="http://schemas.microsoft.com/office/powerpoint/2010/main" val="51756140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Заголовок 1"/>
          <p:cNvSpPr>
            <a:spLocks noGrp="1"/>
          </p:cNvSpPr>
          <p:nvPr>
            <p:ph type="title"/>
          </p:nvPr>
        </p:nvSpPr>
        <p:spPr>
          <a:xfrm>
            <a:off x="0" y="0"/>
            <a:ext cx="9144000" cy="6858000"/>
          </a:xfrm>
        </p:spPr>
        <p:txBody>
          <a:bodyPr>
            <a:normAutofit fontScale="90000"/>
          </a:bodyPr>
          <a:lstStyle/>
          <a:p>
            <a:pPr algn="l">
              <a:lnSpc>
                <a:spcPct val="80000"/>
              </a:lnSpc>
            </a:pPr>
            <a:r>
              <a:rPr lang="en-US" sz="3200" dirty="0" smtClean="0"/>
              <a:t/>
            </a:r>
            <a:br>
              <a:rPr lang="en-US" sz="3200" dirty="0" smtClean="0"/>
            </a:br>
            <a:r>
              <a:rPr lang="en-US" sz="3200" dirty="0"/>
              <a:t> </a:t>
            </a:r>
            <a:r>
              <a:rPr lang="en-US" sz="3200" dirty="0" smtClean="0"/>
              <a:t>  Matrix </a:t>
            </a:r>
            <a:r>
              <a:rPr lang="en-US" sz="3200" dirty="0"/>
              <a:t>mathematics of the genetic coding </a:t>
            </a:r>
            <a:r>
              <a:rPr lang="en-US" sz="3200" dirty="0" smtClean="0"/>
              <a:t/>
            </a:r>
            <a:br>
              <a:rPr lang="en-US" sz="3200" dirty="0" smtClean="0"/>
            </a:br>
            <a:r>
              <a:rPr lang="en-US" sz="3200" dirty="0" smtClean="0"/>
              <a:t>system </a:t>
            </a:r>
            <a:r>
              <a:rPr lang="en-US" sz="3200" dirty="0"/>
              <a:t>("matrix genetics") </a:t>
            </a:r>
            <a:r>
              <a:rPr lang="en-US" sz="3200" dirty="0" smtClean="0"/>
              <a:t>and </a:t>
            </a:r>
            <a:r>
              <a:rPr lang="en-US" sz="3200" dirty="0"/>
              <a:t>deep </a:t>
            </a:r>
            <a:r>
              <a:rPr lang="en-US" sz="3200" dirty="0" smtClean="0"/>
              <a:t/>
            </a:r>
            <a:br>
              <a:rPr lang="en-US" sz="3200" dirty="0" smtClean="0"/>
            </a:br>
            <a:r>
              <a:rPr lang="en-US" sz="3200" dirty="0" smtClean="0"/>
              <a:t>analogies </a:t>
            </a:r>
            <a:r>
              <a:rPr lang="en-US" sz="3200" dirty="0"/>
              <a:t>of this system </a:t>
            </a:r>
            <a:r>
              <a:rPr lang="en-US" sz="3200" dirty="0" smtClean="0"/>
              <a:t>with </a:t>
            </a:r>
            <a:r>
              <a:rPr lang="en-US" sz="3200" dirty="0"/>
              <a:t>the </a:t>
            </a:r>
            <a:r>
              <a:rPr lang="en-US" sz="3200" dirty="0" smtClean="0"/>
              <a:t>“I-</a:t>
            </a:r>
            <a:r>
              <a:rPr lang="en-US" sz="3200" dirty="0" err="1" smtClean="0"/>
              <a:t>Ching</a:t>
            </a:r>
            <a:r>
              <a:rPr lang="en-US" sz="3200" dirty="0" smtClean="0"/>
              <a:t>” </a:t>
            </a:r>
            <a:br>
              <a:rPr lang="en-US" sz="3200" dirty="0" smtClean="0"/>
            </a:br>
            <a:r>
              <a:rPr lang="en-US" sz="3200" dirty="0" smtClean="0"/>
              <a:t>are </a:t>
            </a:r>
            <a:r>
              <a:rPr lang="en-US" sz="3200" dirty="0"/>
              <a:t>described in my books, </a:t>
            </a:r>
            <a:r>
              <a:rPr lang="en-US" sz="3200" dirty="0" smtClean="0"/>
              <a:t>published </a:t>
            </a:r>
            <a:r>
              <a:rPr lang="en-US" sz="3200" dirty="0"/>
              <a:t>in </a:t>
            </a:r>
            <a:r>
              <a:rPr lang="en-US" sz="3200" dirty="0" smtClean="0"/>
              <a:t/>
            </a:r>
            <a:br>
              <a:rPr lang="en-US" sz="3200" dirty="0" smtClean="0"/>
            </a:br>
            <a:r>
              <a:rPr lang="en-US" sz="3200" dirty="0" smtClean="0"/>
              <a:t>Russia </a:t>
            </a:r>
            <a:r>
              <a:rPr lang="en-US" sz="3200" dirty="0"/>
              <a:t>and the United States. </a:t>
            </a:r>
            <a:r>
              <a:rPr lang="en-US" sz="3200" dirty="0" smtClean="0"/>
              <a:t/>
            </a:r>
            <a:br>
              <a:rPr lang="en-US" sz="3200" dirty="0" smtClean="0"/>
            </a:br>
            <a:r>
              <a:rPr lang="en-US" sz="3200" dirty="0" smtClean="0"/>
              <a:t>These </a:t>
            </a:r>
            <a:r>
              <a:rPr lang="en-US" sz="3200" dirty="0"/>
              <a:t>books and other our publications </a:t>
            </a:r>
            <a:r>
              <a:rPr lang="en-US" sz="3200" dirty="0" smtClean="0"/>
              <a:t>are</a:t>
            </a:r>
            <a:br>
              <a:rPr lang="en-US" sz="3200" dirty="0" smtClean="0"/>
            </a:br>
            <a:r>
              <a:rPr lang="en-US" sz="3200" dirty="0" smtClean="0"/>
              <a:t>posted </a:t>
            </a:r>
            <a:r>
              <a:rPr lang="en-US" sz="3200" dirty="0"/>
              <a:t>for free reading on my </a:t>
            </a:r>
            <a:r>
              <a:rPr lang="en-US" sz="3200" dirty="0" smtClean="0"/>
              <a:t>site</a:t>
            </a:r>
            <a:br>
              <a:rPr lang="en-US" sz="3200" dirty="0" smtClean="0"/>
            </a:br>
            <a:r>
              <a:rPr lang="en-US" sz="3200" dirty="0" smtClean="0">
                <a:hlinkClick r:id="rId3"/>
              </a:rPr>
              <a:t>http://petoukhov.com/</a:t>
            </a:r>
            <a:r>
              <a:rPr lang="en-US" sz="3200" dirty="0" smtClean="0"/>
              <a:t> .</a:t>
            </a:r>
            <a:br>
              <a:rPr lang="en-US" sz="3200" dirty="0" smtClean="0"/>
            </a:br>
            <a:r>
              <a:rPr lang="en-US" sz="3200" dirty="0" smtClean="0"/>
              <a:t/>
            </a:r>
            <a:br>
              <a:rPr lang="en-US" sz="3200" dirty="0" smtClean="0"/>
            </a:br>
            <a:r>
              <a:rPr lang="en-US" sz="3200" dirty="0"/>
              <a:t/>
            </a:r>
            <a:br>
              <a:rPr lang="en-US" sz="3200" dirty="0"/>
            </a:br>
            <a:r>
              <a:rPr lang="en-US" sz="3200" dirty="0" smtClean="0">
                <a:latin typeface="Calibri" charset="0"/>
              </a:rPr>
              <a:t/>
            </a:r>
            <a:br>
              <a:rPr lang="en-US" sz="3200" dirty="0" smtClean="0">
                <a:latin typeface="Calibri" charset="0"/>
              </a:rPr>
            </a:br>
            <a:r>
              <a:rPr lang="en-US" sz="3200" dirty="0">
                <a:latin typeface="Calibri" charset="0"/>
              </a:rPr>
              <a:t/>
            </a:r>
            <a:br>
              <a:rPr lang="en-US" sz="3200" dirty="0">
                <a:latin typeface="Calibri" charset="0"/>
              </a:rPr>
            </a:br>
            <a:r>
              <a:rPr lang="ru-RU" sz="3200" dirty="0" smtClean="0">
                <a:latin typeface="Calibri" charset="0"/>
              </a:rPr>
              <a:t/>
            </a:r>
            <a:br>
              <a:rPr lang="ru-RU" sz="3200" dirty="0" smtClean="0">
                <a:latin typeface="Calibri" charset="0"/>
              </a:rPr>
            </a:br>
            <a:r>
              <a:rPr lang="ru-RU" sz="3200" dirty="0">
                <a:latin typeface="Calibri" charset="0"/>
              </a:rPr>
              <a:t/>
            </a:r>
            <a:br>
              <a:rPr lang="ru-RU" sz="3200" dirty="0">
                <a:latin typeface="Calibri" charset="0"/>
              </a:rPr>
            </a:br>
            <a:r>
              <a:rPr lang="ru-RU" dirty="0" smtClean="0">
                <a:latin typeface="Calibri" charset="0"/>
              </a:rPr>
              <a:t/>
            </a:r>
            <a:br>
              <a:rPr lang="ru-RU" dirty="0" smtClean="0">
                <a:latin typeface="Calibri" charset="0"/>
              </a:rPr>
            </a:br>
            <a:r>
              <a:rPr lang="ru-RU" dirty="0">
                <a:latin typeface="Calibri" charset="0"/>
              </a:rPr>
              <a:t/>
            </a:r>
            <a:br>
              <a:rPr lang="ru-RU" dirty="0">
                <a:latin typeface="Calibri" charset="0"/>
              </a:rPr>
            </a:br>
            <a:r>
              <a:rPr lang="en-US" dirty="0" smtClean="0">
                <a:latin typeface="Calibri" charset="0"/>
              </a:rPr>
              <a:t/>
            </a:r>
            <a:br>
              <a:rPr lang="en-US" dirty="0" smtClean="0">
                <a:latin typeface="Calibri" charset="0"/>
              </a:rPr>
            </a:br>
            <a:endParaRPr lang="en-US" dirty="0">
              <a:latin typeface="Calibri" charset="0"/>
            </a:endParaRPr>
          </a:p>
        </p:txBody>
      </p:sp>
      <p:graphicFrame>
        <p:nvGraphicFramePr>
          <p:cNvPr id="16387" name="Object 2"/>
          <p:cNvGraphicFramePr>
            <a:graphicFrameLocks noChangeAspect="1"/>
          </p:cNvGraphicFramePr>
          <p:nvPr>
            <p:extLst>
              <p:ext uri="{D42A27DB-BD31-4B8C-83A1-F6EECF244321}">
                <p14:modId xmlns:p14="http://schemas.microsoft.com/office/powerpoint/2010/main" val="4245201952"/>
              </p:ext>
            </p:extLst>
          </p:nvPr>
        </p:nvGraphicFramePr>
        <p:xfrm>
          <a:off x="3707966" y="2970965"/>
          <a:ext cx="2802873" cy="3815070"/>
        </p:xfrm>
        <a:graphic>
          <a:graphicData uri="http://schemas.openxmlformats.org/presentationml/2006/ole">
            <mc:AlternateContent xmlns:mc="http://schemas.openxmlformats.org/markup-compatibility/2006">
              <mc:Choice xmlns:v="urn:schemas-microsoft-com:vml" Requires="v">
                <p:oleObj spid="_x0000_s5635" name="Image" r:id="rId4" imgW="5400000" imgH="7352381" progId="Photoshop.Image.7">
                  <p:embed/>
                </p:oleObj>
              </mc:Choice>
              <mc:Fallback>
                <p:oleObj name="Image" r:id="rId4" imgW="5400000" imgH="7352381" progId="Photoshop.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7966" y="2970965"/>
                        <a:ext cx="2802873" cy="3815070"/>
                      </a:xfrm>
                      <a:prstGeom prst="rect">
                        <a:avLst/>
                      </a:prstGeom>
                      <a:noFill/>
                      <a:ln>
                        <a:noFill/>
                      </a:ln>
                      <a:effectLst/>
                    </p:spPr>
                  </p:pic>
                </p:oleObj>
              </mc:Fallback>
            </mc:AlternateContent>
          </a:graphicData>
        </a:graphic>
      </p:graphicFrame>
      <p:graphicFrame>
        <p:nvGraphicFramePr>
          <p:cNvPr id="16388" name="Object 3"/>
          <p:cNvGraphicFramePr>
            <a:graphicFrameLocks noChangeAspect="1"/>
          </p:cNvGraphicFramePr>
          <p:nvPr>
            <p:extLst>
              <p:ext uri="{D42A27DB-BD31-4B8C-83A1-F6EECF244321}">
                <p14:modId xmlns:p14="http://schemas.microsoft.com/office/powerpoint/2010/main" val="454373254"/>
              </p:ext>
            </p:extLst>
          </p:nvPr>
        </p:nvGraphicFramePr>
        <p:xfrm>
          <a:off x="6769168" y="71438"/>
          <a:ext cx="2327275" cy="3214687"/>
        </p:xfrm>
        <a:graphic>
          <a:graphicData uri="http://schemas.openxmlformats.org/presentationml/2006/ole">
            <mc:AlternateContent xmlns:mc="http://schemas.openxmlformats.org/markup-compatibility/2006">
              <mc:Choice xmlns:v="urn:schemas-microsoft-com:vml" Requires="v">
                <p:oleObj spid="_x0000_s5636" name="Image" r:id="rId6" imgW="7409524" imgH="10228571" progId="Photoshop.Image.7">
                  <p:embed/>
                </p:oleObj>
              </mc:Choice>
              <mc:Fallback>
                <p:oleObj name="Image" r:id="rId6" imgW="7409524" imgH="10228571" progId="Photoshop.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9168" y="71438"/>
                        <a:ext cx="2327275" cy="321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3" name="Picture 2"/>
          <p:cNvPicPr>
            <a:picLocks noChangeAspect="1"/>
          </p:cNvPicPr>
          <p:nvPr/>
        </p:nvPicPr>
        <p:blipFill>
          <a:blip r:embed="rId8"/>
          <a:stretch>
            <a:fillRect/>
          </a:stretch>
        </p:blipFill>
        <p:spPr>
          <a:xfrm>
            <a:off x="802907" y="3138276"/>
            <a:ext cx="2678784" cy="3719724"/>
          </a:xfrm>
          <a:prstGeom prst="rect">
            <a:avLst/>
          </a:prstGeom>
        </p:spPr>
      </p:pic>
      <p:pic>
        <p:nvPicPr>
          <p:cNvPr id="5" name="Picture 4"/>
          <p:cNvPicPr>
            <a:picLocks noChangeAspect="1"/>
          </p:cNvPicPr>
          <p:nvPr/>
        </p:nvPicPr>
        <p:blipFill>
          <a:blip r:embed="rId9"/>
          <a:stretch>
            <a:fillRect/>
          </a:stretch>
        </p:blipFill>
        <p:spPr>
          <a:xfrm>
            <a:off x="6784605" y="3511943"/>
            <a:ext cx="2215078" cy="3346057"/>
          </a:xfrm>
          <a:prstGeom prst="rect">
            <a:avLst/>
          </a:prstGeom>
        </p:spPr>
      </p:pic>
    </p:spTree>
    <p:extLst>
      <p:ext uri="{BB962C8B-B14F-4D97-AF65-F5344CB8AC3E}">
        <p14:creationId xmlns:p14="http://schemas.microsoft.com/office/powerpoint/2010/main" val="317578540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8"/>
          </a:xfrm>
        </p:spPr>
        <p:txBody>
          <a:bodyPr>
            <a:normAutofit fontScale="90000"/>
          </a:bodyPr>
          <a:lstStyle/>
          <a:p>
            <a:pPr algn="just">
              <a:lnSpc>
                <a:spcPct val="90000"/>
              </a:lnSpc>
            </a:pP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ru-RU" sz="3200" dirty="0" smtClean="0"/>
              <a:t/>
            </a:r>
            <a:br>
              <a:rPr lang="ru-RU" sz="3200" dirty="0" smtClean="0"/>
            </a:br>
            <a:r>
              <a:rPr lang="en-US" sz="3200" dirty="0" smtClean="0"/>
              <a:t>  </a:t>
            </a:r>
            <a:br>
              <a:rPr lang="en-US" sz="3200" dirty="0" smtClean="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2800" b="1" dirty="0" smtClean="0"/>
              <a:t/>
            </a:r>
            <a:br>
              <a:rPr lang="en-US" sz="2800" b="1" dirty="0" smtClean="0"/>
            </a:br>
            <a:r>
              <a:rPr lang="en-US" sz="3600" b="1" dirty="0"/>
              <a:t/>
            </a:r>
            <a:br>
              <a:rPr lang="en-US" sz="3600" b="1" dirty="0"/>
            </a:br>
            <a:r>
              <a:rPr lang="en-US" sz="3600" dirty="0" smtClean="0"/>
              <a:t/>
            </a:r>
            <a:br>
              <a:rPr lang="en-US" sz="3600" dirty="0" smtClean="0"/>
            </a:br>
            <a:r>
              <a:rPr lang="en-US" sz="3600" dirty="0"/>
              <a:t> </a:t>
            </a:r>
            <a:r>
              <a:rPr lang="en-US" sz="3600" dirty="0" smtClean="0"/>
              <a:t>    Today's </a:t>
            </a:r>
            <a:r>
              <a:rPr lang="en-US" sz="3600" dirty="0"/>
              <a:t>lecture contains only two brief fragments of our works in the field of matrix genetics</a:t>
            </a:r>
            <a:r>
              <a:rPr lang="en-US" sz="3600" dirty="0" smtClean="0"/>
              <a:t>:</a:t>
            </a:r>
            <a:br>
              <a:rPr lang="en-US" sz="3600" dirty="0" smtClean="0"/>
            </a:br>
            <a:r>
              <a:rPr lang="en-US" sz="3600" dirty="0" smtClean="0"/>
              <a:t> 1) the doctrine of the </a:t>
            </a:r>
            <a:r>
              <a:rPr lang="en-US" sz="3600" dirty="0" err="1" smtClean="0"/>
              <a:t>geno</a:t>
            </a:r>
            <a:r>
              <a:rPr lang="en-US" sz="3600" dirty="0" smtClean="0"/>
              <a:t>-logical code and the genetic logical holography;</a:t>
            </a:r>
            <a:br>
              <a:rPr lang="en-US" sz="3600" dirty="0" smtClean="0"/>
            </a:br>
            <a:r>
              <a:rPr lang="en-US" sz="3600" dirty="0" smtClean="0"/>
              <a:t>   2) the theme of genetic music and musical therapy.</a:t>
            </a:r>
            <a:br>
              <a:rPr lang="en-US" sz="3600" dirty="0" smtClean="0"/>
            </a:br>
            <a:r>
              <a:rPr lang="en-US" sz="3600" dirty="0"/>
              <a:t/>
            </a:r>
            <a:br>
              <a:rPr lang="en-US" sz="3600"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ru-RU" sz="3200" dirty="0" smtClean="0"/>
              <a:t/>
            </a:r>
            <a:br>
              <a:rPr lang="ru-RU" sz="3200" dirty="0" smtClean="0"/>
            </a:br>
            <a:r>
              <a:rPr lang="en-US" sz="3200" dirty="0" smtClean="0"/>
              <a:t/>
            </a:r>
            <a:br>
              <a:rPr lang="en-US" sz="3200" dirty="0" smtClean="0"/>
            </a:br>
            <a:r>
              <a:rPr lang="en-US" sz="3200" dirty="0" smtClean="0"/>
              <a:t> </a:t>
            </a:r>
            <a:r>
              <a:rPr lang="ru-RU" dirty="0" smtClean="0"/>
              <a:t/>
            </a:r>
            <a:br>
              <a:rPr lang="ru-RU" dirty="0" smtClean="0"/>
            </a:br>
            <a:r>
              <a:rPr lang="en-US" dirty="0" smtClean="0"/>
              <a:t>   </a:t>
            </a:r>
            <a:r>
              <a:rPr lang="ru-RU" dirty="0" smtClean="0"/>
              <a:t>        </a:t>
            </a:r>
            <a:r>
              <a:rPr lang="en-US" dirty="0" smtClean="0"/>
              <a:t>      </a:t>
            </a:r>
            <a:r>
              <a:rPr lang="ru-RU" dirty="0" smtClean="0"/>
              <a:t/>
            </a:r>
            <a:br>
              <a:rPr lang="ru-RU" dirty="0" smtClean="0"/>
            </a:br>
            <a:r>
              <a:rPr lang="ru-RU" dirty="0" smtClean="0"/>
              <a:t> </a:t>
            </a:r>
            <a:br>
              <a:rPr lang="ru-RU" dirty="0" smtClean="0"/>
            </a:br>
            <a:endParaRPr lang="en-US" dirty="0"/>
          </a:p>
        </p:txBody>
      </p:sp>
      <p:sp>
        <p:nvSpPr>
          <p:cNvPr id="3" name="Subtitle 2"/>
          <p:cNvSpPr>
            <a:spLocks noGrp="1"/>
          </p:cNvSpPr>
          <p:nvPr>
            <p:ph type="subTitle" idx="1"/>
          </p:nvPr>
        </p:nvSpPr>
        <p:spPr>
          <a:xfrm flipV="1">
            <a:off x="1371600" y="6857999"/>
            <a:ext cx="6400800" cy="45719"/>
          </a:xfrm>
        </p:spPr>
        <p:txBody>
          <a:bodyPr>
            <a:normAutofit fontScale="25000" lnSpcReduction="20000"/>
          </a:bodyPr>
          <a:lstStyle/>
          <a:p>
            <a:endParaRPr lang="en-US" dirty="0"/>
          </a:p>
        </p:txBody>
      </p:sp>
      <p:sp>
        <p:nvSpPr>
          <p:cNvPr id="5" name="TextBox 4"/>
          <p:cNvSpPr txBox="1"/>
          <p:nvPr/>
        </p:nvSpPr>
        <p:spPr>
          <a:xfrm>
            <a:off x="3605776" y="3445424"/>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66151497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8"/>
          </a:xfrm>
        </p:spPr>
        <p:txBody>
          <a:bodyPr>
            <a:normAutofit fontScale="90000"/>
          </a:bodyPr>
          <a:lstStyle/>
          <a:p>
            <a:pPr algn="just">
              <a:lnSpc>
                <a:spcPct val="90000"/>
              </a:lnSpc>
            </a:pP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ru-RU" sz="3200" dirty="0" smtClean="0"/>
              <a:t/>
            </a:r>
            <a:br>
              <a:rPr lang="ru-RU" sz="3200" dirty="0" smtClean="0"/>
            </a:br>
            <a:r>
              <a:rPr lang="en-US" sz="3200" dirty="0" smtClean="0"/>
              <a:t>  </a:t>
            </a:r>
            <a:br>
              <a:rPr lang="en-US" sz="3200" dirty="0" smtClean="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4000" b="1" dirty="0"/>
              <a:t/>
            </a:r>
            <a:br>
              <a:rPr lang="en-US" sz="4000" b="1" dirty="0"/>
            </a:br>
            <a:r>
              <a:rPr lang="en-US" sz="4000" b="1" dirty="0" smtClean="0"/>
              <a:t>             ABOUT THE GENO-LOGIC CODE</a:t>
            </a:r>
            <a:br>
              <a:rPr lang="en-US" sz="4000" b="1" dirty="0" smtClean="0"/>
            </a:br>
            <a:r>
              <a:rPr lang="ru-RU" sz="4000" dirty="0" smtClean="0"/>
              <a:t/>
            </a:r>
            <a:br>
              <a:rPr lang="ru-RU" sz="4000" dirty="0" smtClean="0"/>
            </a:br>
            <a:r>
              <a:rPr lang="en-US" sz="4000" dirty="0" smtClean="0"/>
              <a:t>   </a:t>
            </a:r>
            <a:r>
              <a:rPr lang="en-US" sz="3600" dirty="0" smtClean="0"/>
              <a:t>The </a:t>
            </a:r>
            <a:r>
              <a:rPr lang="en-US" sz="3600" dirty="0"/>
              <a:t>known genetic code of sequences of amino acids in proteins is not sufficient to explain many inherited phenomena in living bodies.</a:t>
            </a:r>
            <a:r>
              <a:rPr lang="ru-RU" sz="3600" dirty="0"/>
              <a:t/>
            </a:r>
            <a:br>
              <a:rPr lang="ru-RU" sz="3600" dirty="0"/>
            </a:br>
            <a:r>
              <a:rPr lang="en-US" sz="3600" dirty="0" smtClean="0"/>
              <a:t>    We </a:t>
            </a:r>
            <a:r>
              <a:rPr lang="en-US" sz="3600" dirty="0"/>
              <a:t>believe that another kind </a:t>
            </a:r>
            <a:r>
              <a:rPr lang="en-US" sz="3600" dirty="0" smtClean="0"/>
              <a:t>of the genetic code </a:t>
            </a:r>
            <a:r>
              <a:rPr lang="en-US" sz="3600" dirty="0"/>
              <a:t>exists in parallel with it. We are developing a relevant mathematical doctrine about the second </a:t>
            </a:r>
            <a:r>
              <a:rPr lang="en-US" sz="3600" dirty="0" smtClean="0"/>
              <a:t>code. </a:t>
            </a:r>
            <a:r>
              <a:rPr lang="en-US" sz="4000" b="1" dirty="0"/>
              <a:t/>
            </a:r>
            <a:br>
              <a:rPr lang="en-US" sz="40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ru-RU" sz="3200" dirty="0" smtClean="0"/>
              <a:t/>
            </a:r>
            <a:br>
              <a:rPr lang="ru-RU" sz="3200" dirty="0" smtClean="0"/>
            </a:br>
            <a:r>
              <a:rPr lang="en-US" sz="3200" dirty="0" smtClean="0"/>
              <a:t/>
            </a:r>
            <a:br>
              <a:rPr lang="en-US" sz="3200" dirty="0" smtClean="0"/>
            </a:br>
            <a:r>
              <a:rPr lang="en-US" sz="3200" dirty="0" smtClean="0"/>
              <a:t> </a:t>
            </a:r>
            <a:r>
              <a:rPr lang="ru-RU" dirty="0" smtClean="0"/>
              <a:t/>
            </a:r>
            <a:br>
              <a:rPr lang="ru-RU" dirty="0" smtClean="0"/>
            </a:br>
            <a:r>
              <a:rPr lang="en-US" dirty="0" smtClean="0"/>
              <a:t>   </a:t>
            </a:r>
            <a:r>
              <a:rPr lang="ru-RU" dirty="0" smtClean="0"/>
              <a:t>        </a:t>
            </a:r>
            <a:r>
              <a:rPr lang="en-US" dirty="0" smtClean="0"/>
              <a:t>      </a:t>
            </a:r>
            <a:r>
              <a:rPr lang="ru-RU" dirty="0" smtClean="0"/>
              <a:t/>
            </a:r>
            <a:br>
              <a:rPr lang="ru-RU" dirty="0" smtClean="0"/>
            </a:br>
            <a:r>
              <a:rPr lang="ru-RU" dirty="0" smtClean="0"/>
              <a:t> </a:t>
            </a:r>
            <a:br>
              <a:rPr lang="ru-RU" dirty="0" smtClean="0"/>
            </a:br>
            <a:endParaRPr lang="en-US" dirty="0"/>
          </a:p>
        </p:txBody>
      </p:sp>
      <p:sp>
        <p:nvSpPr>
          <p:cNvPr id="3" name="Subtitle 2"/>
          <p:cNvSpPr>
            <a:spLocks noGrp="1"/>
          </p:cNvSpPr>
          <p:nvPr>
            <p:ph type="subTitle" idx="1"/>
          </p:nvPr>
        </p:nvSpPr>
        <p:spPr>
          <a:xfrm flipV="1">
            <a:off x="1371600" y="6857999"/>
            <a:ext cx="6400800" cy="45719"/>
          </a:xfrm>
        </p:spPr>
        <p:txBody>
          <a:bodyPr>
            <a:normAutofit fontScale="25000" lnSpcReduction="20000"/>
          </a:bodyPr>
          <a:lstStyle/>
          <a:p>
            <a:endParaRPr lang="en-US" dirty="0"/>
          </a:p>
        </p:txBody>
      </p:sp>
    </p:spTree>
    <p:extLst>
      <p:ext uri="{BB962C8B-B14F-4D97-AF65-F5344CB8AC3E}">
        <p14:creationId xmlns:p14="http://schemas.microsoft.com/office/powerpoint/2010/main" val="141279936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8"/>
          </a:xfrm>
        </p:spPr>
        <p:txBody>
          <a:bodyPr>
            <a:normAutofit fontScale="90000"/>
          </a:bodyPr>
          <a:lstStyle/>
          <a:p>
            <a:pPr algn="just">
              <a:lnSpc>
                <a:spcPct val="90000"/>
              </a:lnSpc>
            </a:pP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smtClean="0"/>
              <a:t/>
            </a:r>
            <a:br>
              <a:rPr lang="en-US" sz="3200" dirty="0" smtClean="0"/>
            </a:br>
            <a:r>
              <a:rPr lang="en-US" sz="3200" dirty="0"/>
              <a:t> </a:t>
            </a:r>
            <a:r>
              <a:rPr lang="en-US" sz="3200" dirty="0" smtClean="0"/>
              <a:t>  </a:t>
            </a:r>
            <a:r>
              <a:rPr lang="en-US" sz="3200" dirty="0"/>
              <a:t>A</a:t>
            </a:r>
            <a:r>
              <a:rPr lang="en-US" sz="3200" dirty="0" smtClean="0"/>
              <a:t>s known, </a:t>
            </a:r>
            <a:r>
              <a:rPr lang="en-US" sz="3200" dirty="0"/>
              <a:t>newborn turtles and crocodiles, when they hatched from eggs, crawl with quite coordinated movements to water without any training from anybody. </a:t>
            </a:r>
            <a:br>
              <a:rPr lang="en-US" sz="3200" dirty="0"/>
            </a:br>
            <a:r>
              <a:rPr lang="en-US" sz="3200" dirty="0" smtClean="0"/>
              <a:t>  Celled </a:t>
            </a:r>
            <a:r>
              <a:rPr lang="en-US" sz="3200" dirty="0"/>
              <a:t>organisms, which have no nervous systems and muscles, move themselves by means of perfectly </a:t>
            </a:r>
            <a:r>
              <a:rPr lang="en-US" sz="3200" dirty="0" smtClean="0"/>
              <a:t>coordinated </a:t>
            </a:r>
            <a:r>
              <a:rPr lang="en-US" sz="3200" dirty="0"/>
              <a:t>motions of cilia on their surfaces (the </a:t>
            </a:r>
            <a:r>
              <a:rPr lang="en-US" sz="3200" dirty="0" smtClean="0"/>
              <a:t>genetically inherited </a:t>
            </a:r>
            <a:r>
              <a:rPr lang="en-US" sz="3200" dirty="0"/>
              <a:t>“dances of cilia”</a:t>
            </a:r>
            <a:r>
              <a:rPr lang="en-US" sz="3200" dirty="0" smtClean="0"/>
              <a:t>):</a:t>
            </a:r>
            <a:r>
              <a:rPr lang="ru-RU" sz="3200" dirty="0" smtClean="0"/>
              <a:t/>
            </a:r>
            <a:br>
              <a:rPr lang="ru-RU" sz="3200" dirty="0" smtClean="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smtClean="0"/>
              <a:t/>
            </a:r>
            <a:br>
              <a:rPr lang="en-US" sz="3200" dirty="0" smtClean="0"/>
            </a:br>
            <a:r>
              <a:rPr lang="en-US" sz="3200" dirty="0" smtClean="0"/>
              <a:t> The </a:t>
            </a:r>
            <a:r>
              <a:rPr lang="en-US" sz="3200" dirty="0"/>
              <a:t>c</a:t>
            </a:r>
            <a:r>
              <a:rPr lang="en-US" sz="3200" dirty="0" smtClean="0"/>
              <a:t>ilia “dance” in the celled organism (</a:t>
            </a:r>
            <a:r>
              <a:rPr lang="en-US" sz="3200" dirty="0" err="1" smtClean="0"/>
              <a:t>Opalina</a:t>
            </a:r>
            <a:r>
              <a:rPr lang="en-US" sz="3200" dirty="0" smtClean="0"/>
              <a:t> </a:t>
            </a:r>
            <a:r>
              <a:rPr lang="en-US" sz="3200" dirty="0" err="1" smtClean="0"/>
              <a:t>ranarum</a:t>
            </a:r>
            <a:r>
              <a:rPr lang="en-US" sz="3200" dirty="0" smtClean="0"/>
              <a:t>}</a:t>
            </a:r>
            <a:r>
              <a:rPr lang="ru-RU" sz="3200" dirty="0" smtClean="0"/>
              <a:t/>
            </a:r>
            <a:br>
              <a:rPr lang="ru-RU" sz="3200" dirty="0" smtClean="0"/>
            </a:br>
            <a:r>
              <a:rPr lang="en-US" sz="3200" dirty="0" smtClean="0"/>
              <a:t/>
            </a:r>
            <a:br>
              <a:rPr lang="en-US" sz="3200" dirty="0" smtClean="0"/>
            </a:br>
            <a:r>
              <a:rPr lang="en-US" sz="3200" dirty="0" smtClean="0"/>
              <a:t> </a:t>
            </a:r>
            <a:r>
              <a:rPr lang="ru-RU" dirty="0" smtClean="0"/>
              <a:t/>
            </a:r>
            <a:br>
              <a:rPr lang="ru-RU" dirty="0" smtClean="0"/>
            </a:br>
            <a:r>
              <a:rPr lang="en-US" dirty="0" smtClean="0"/>
              <a:t>   </a:t>
            </a:r>
            <a:r>
              <a:rPr lang="ru-RU" dirty="0" smtClean="0"/>
              <a:t>        </a:t>
            </a:r>
            <a:r>
              <a:rPr lang="en-US" dirty="0" smtClean="0"/>
              <a:t>      </a:t>
            </a:r>
            <a:r>
              <a:rPr lang="ru-RU" dirty="0" smtClean="0"/>
              <a:t/>
            </a:r>
            <a:br>
              <a:rPr lang="ru-RU" dirty="0" smtClean="0"/>
            </a:br>
            <a:r>
              <a:rPr lang="ru-RU" dirty="0" smtClean="0"/>
              <a:t> </a:t>
            </a:r>
            <a:br>
              <a:rPr lang="ru-RU" dirty="0" smtClean="0"/>
            </a:br>
            <a:endParaRPr lang="en-US" dirty="0"/>
          </a:p>
        </p:txBody>
      </p:sp>
      <p:sp>
        <p:nvSpPr>
          <p:cNvPr id="3" name="Subtitle 2"/>
          <p:cNvSpPr>
            <a:spLocks noGrp="1"/>
          </p:cNvSpPr>
          <p:nvPr>
            <p:ph type="subTitle" idx="1"/>
          </p:nvPr>
        </p:nvSpPr>
        <p:spPr>
          <a:xfrm flipV="1">
            <a:off x="1371600" y="6857999"/>
            <a:ext cx="6400800" cy="45719"/>
          </a:xfrm>
        </p:spPr>
        <p:txBody>
          <a:bodyPr>
            <a:normAutofit fontScale="25000" lnSpcReduction="20000"/>
          </a:bodyPr>
          <a:lstStyle/>
          <a:p>
            <a:endParaRPr lang="en-US" dirty="0"/>
          </a:p>
        </p:txBody>
      </p:sp>
      <p:pic>
        <p:nvPicPr>
          <p:cNvPr id="4" name="Picture 3"/>
          <p:cNvPicPr>
            <a:picLocks noChangeAspect="1"/>
          </p:cNvPicPr>
          <p:nvPr/>
        </p:nvPicPr>
        <p:blipFill>
          <a:blip r:embed="rId3"/>
          <a:stretch>
            <a:fillRect/>
          </a:stretch>
        </p:blipFill>
        <p:spPr>
          <a:xfrm>
            <a:off x="113393" y="305043"/>
            <a:ext cx="2516413" cy="1339908"/>
          </a:xfrm>
          <a:prstGeom prst="rect">
            <a:avLst/>
          </a:prstGeom>
        </p:spPr>
      </p:pic>
      <p:pic>
        <p:nvPicPr>
          <p:cNvPr id="5" name="Picture 4"/>
          <p:cNvPicPr>
            <a:picLocks noChangeAspect="1"/>
          </p:cNvPicPr>
          <p:nvPr/>
        </p:nvPicPr>
        <p:blipFill>
          <a:blip r:embed="rId4"/>
          <a:stretch>
            <a:fillRect/>
          </a:stretch>
        </p:blipFill>
        <p:spPr>
          <a:xfrm>
            <a:off x="2915554" y="373369"/>
            <a:ext cx="2406348" cy="1271582"/>
          </a:xfrm>
          <a:prstGeom prst="rect">
            <a:avLst/>
          </a:prstGeom>
        </p:spPr>
      </p:pic>
      <p:pic>
        <p:nvPicPr>
          <p:cNvPr id="7" name="Picture 6"/>
          <p:cNvPicPr>
            <a:picLocks noChangeAspect="1"/>
          </p:cNvPicPr>
          <p:nvPr/>
        </p:nvPicPr>
        <p:blipFill>
          <a:blip r:embed="rId5"/>
          <a:stretch>
            <a:fillRect/>
          </a:stretch>
        </p:blipFill>
        <p:spPr>
          <a:xfrm>
            <a:off x="5660571" y="373369"/>
            <a:ext cx="3018972" cy="1271582"/>
          </a:xfrm>
          <a:prstGeom prst="rect">
            <a:avLst/>
          </a:prstGeom>
        </p:spPr>
      </p:pic>
      <p:pic>
        <p:nvPicPr>
          <p:cNvPr id="8" name="Picture 7"/>
          <p:cNvPicPr>
            <a:picLocks noChangeAspect="1"/>
          </p:cNvPicPr>
          <p:nvPr/>
        </p:nvPicPr>
        <p:blipFill>
          <a:blip r:embed="rId6"/>
          <a:stretch>
            <a:fillRect/>
          </a:stretch>
        </p:blipFill>
        <p:spPr>
          <a:xfrm>
            <a:off x="293516" y="5240261"/>
            <a:ext cx="4895340" cy="1133357"/>
          </a:xfrm>
          <a:prstGeom prst="rect">
            <a:avLst/>
          </a:prstGeom>
        </p:spPr>
      </p:pic>
      <p:pic>
        <p:nvPicPr>
          <p:cNvPr id="9" name="Picture 8"/>
          <p:cNvPicPr>
            <a:picLocks noChangeAspect="1"/>
          </p:cNvPicPr>
          <p:nvPr/>
        </p:nvPicPr>
        <p:blipFill>
          <a:blip r:embed="rId7"/>
          <a:stretch>
            <a:fillRect/>
          </a:stretch>
        </p:blipFill>
        <p:spPr>
          <a:xfrm>
            <a:off x="5841999" y="5467048"/>
            <a:ext cx="3144763" cy="713619"/>
          </a:xfrm>
          <a:prstGeom prst="rect">
            <a:avLst/>
          </a:prstGeom>
        </p:spPr>
      </p:pic>
      <p:pic>
        <p:nvPicPr>
          <p:cNvPr id="10" name="Picture 9"/>
          <p:cNvPicPr>
            <a:picLocks noChangeAspect="1"/>
          </p:cNvPicPr>
          <p:nvPr/>
        </p:nvPicPr>
        <p:blipFill>
          <a:blip r:embed="rId8"/>
          <a:stretch>
            <a:fillRect/>
          </a:stretch>
        </p:blipFill>
        <p:spPr>
          <a:xfrm>
            <a:off x="7619999" y="4469209"/>
            <a:ext cx="1204684" cy="873820"/>
          </a:xfrm>
          <a:prstGeom prst="rect">
            <a:avLst/>
          </a:prstGeom>
        </p:spPr>
      </p:pic>
    </p:spTree>
    <p:extLst>
      <p:ext uri="{BB962C8B-B14F-4D97-AF65-F5344CB8AC3E}">
        <p14:creationId xmlns:p14="http://schemas.microsoft.com/office/powerpoint/2010/main" val="156528244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8"/>
          </a:xfrm>
        </p:spPr>
        <p:txBody>
          <a:bodyPr>
            <a:normAutofit fontScale="90000"/>
          </a:bodyPr>
          <a:lstStyle/>
          <a:p>
            <a:pPr algn="l">
              <a:lnSpc>
                <a:spcPct val="80000"/>
              </a:lnSpc>
            </a:pP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ru-RU" sz="3200" dirty="0" smtClean="0"/>
              <a:t/>
            </a:r>
            <a:br>
              <a:rPr lang="ru-RU" sz="3200" dirty="0" smtClean="0"/>
            </a:br>
            <a:r>
              <a:rPr lang="en-US" sz="3200" dirty="0" smtClean="0"/>
              <a:t>  </a:t>
            </a:r>
            <a:br>
              <a:rPr lang="en-US" sz="3200" dirty="0" smtClean="0"/>
            </a:br>
            <a:r>
              <a:rPr lang="en-US" sz="3200" dirty="0" smtClean="0"/>
              <a:t/>
            </a:r>
            <a:br>
              <a:rPr lang="en-US" sz="3200" dirty="0" smtClean="0"/>
            </a:br>
            <a:r>
              <a:rPr lang="en-US" sz="3200" dirty="0"/>
              <a:t/>
            </a:r>
            <a:br>
              <a:rPr lang="en-US" sz="3200" dirty="0"/>
            </a:br>
            <a:r>
              <a:rPr lang="en-US" sz="3200" dirty="0" smtClean="0"/>
              <a:t> </a:t>
            </a:r>
            <a:br>
              <a:rPr lang="en-US" sz="3200" dirty="0" smtClean="0"/>
            </a:br>
            <a:r>
              <a:rPr lang="en-US" sz="3200" dirty="0"/>
              <a:t/>
            </a:r>
            <a:br>
              <a:rPr lang="en-US" sz="3200" dirty="0"/>
            </a:br>
            <a:r>
              <a:rPr lang="en-US" sz="3200" dirty="0" smtClean="0"/>
              <a:t>    </a:t>
            </a:r>
            <a:br>
              <a:rPr lang="en-US" sz="3200" dirty="0" smtClean="0"/>
            </a:br>
            <a:r>
              <a:rPr lang="en-US" sz="3200" dirty="0" smtClean="0"/>
              <a:t/>
            </a:r>
            <a:br>
              <a:rPr lang="en-US" sz="3200" dirty="0" smtClean="0"/>
            </a:br>
            <a:r>
              <a:rPr lang="en-US" sz="3200" dirty="0" smtClean="0"/>
              <a:t> </a:t>
            </a:r>
            <a:r>
              <a:rPr lang="en-US" sz="3600" dirty="0" smtClean="0"/>
              <a:t>      </a:t>
            </a:r>
            <a:r>
              <a:rPr lang="ru-RU" sz="3600" dirty="0"/>
              <a:t/>
            </a:r>
            <a:br>
              <a:rPr lang="ru-RU" sz="3600" dirty="0"/>
            </a:br>
            <a:r>
              <a:rPr lang="ru-RU" sz="3600" dirty="0" smtClean="0"/>
              <a:t>     </a:t>
            </a:r>
            <a:r>
              <a:rPr lang="en-US" sz="3600" dirty="0" smtClean="0"/>
              <a:t> </a:t>
            </a:r>
            <a:r>
              <a:rPr lang="en-US" sz="3600" dirty="0"/>
              <a:t>It is obvious that the known genetic code of </a:t>
            </a:r>
            <a:r>
              <a:rPr lang="en-US" sz="3600" dirty="0" smtClean="0"/>
              <a:t> sequences </a:t>
            </a:r>
            <a:r>
              <a:rPr lang="en-US" sz="3600" dirty="0"/>
              <a:t>of amino acids </a:t>
            </a:r>
            <a:r>
              <a:rPr lang="en-US" sz="3600" dirty="0" smtClean="0"/>
              <a:t>in proteins can’t </a:t>
            </a:r>
            <a:r>
              <a:rPr lang="en-US" sz="3600" dirty="0"/>
              <a:t>explain these inherited algorithmic motions, in which a great quantity of muscle units, nerve cells,  etc. are working in a coordinated way like parts of a computer</a:t>
            </a:r>
            <a:r>
              <a:rPr lang="en-US" sz="3600" dirty="0" smtClean="0"/>
              <a:t>.</a:t>
            </a:r>
            <a:r>
              <a:rPr lang="ru-RU" sz="3600" dirty="0" smtClean="0"/>
              <a:t/>
            </a:r>
            <a:br>
              <a:rPr lang="ru-RU" sz="3600" dirty="0" smtClean="0"/>
            </a:br>
            <a:r>
              <a:rPr lang="en-US" sz="3600" dirty="0"/>
              <a:t> </a:t>
            </a:r>
            <a:r>
              <a:rPr lang="ru-RU" sz="3600" dirty="0" smtClean="0"/>
              <a:t>   </a:t>
            </a:r>
            <a:r>
              <a:rPr lang="en-GB" sz="3600" dirty="0" smtClean="0"/>
              <a:t>Computers </a:t>
            </a:r>
            <a:r>
              <a:rPr lang="en-GB" sz="3600" dirty="0"/>
              <a:t>are based on networks of two-positional switches (triggers), each of which can be in one of two states: “yes” or “no”. </a:t>
            </a:r>
            <a:r>
              <a:rPr lang="en-US" sz="3600" dirty="0"/>
              <a:t>But in physiology, the </a:t>
            </a:r>
            <a:r>
              <a:rPr lang="da-DK" sz="3600" dirty="0"/>
              <a:t>"</a:t>
            </a:r>
            <a:r>
              <a:rPr lang="da-DK" sz="3600" dirty="0" err="1"/>
              <a:t>trigger</a:t>
            </a:r>
            <a:r>
              <a:rPr lang="da-DK" sz="3600" dirty="0"/>
              <a:t>-</a:t>
            </a:r>
            <a:r>
              <a:rPr lang="da-DK" sz="3600" dirty="0" smtClean="0"/>
              <a:t>type” </a:t>
            </a:r>
            <a:r>
              <a:rPr lang="en-US" sz="3600" dirty="0" smtClean="0"/>
              <a:t>law </a:t>
            </a:r>
            <a:r>
              <a:rPr lang="en-US" sz="3600" dirty="0"/>
              <a:t>“all-or-none” for excitable tissues is known: a nerve cell or </a:t>
            </a:r>
            <a:r>
              <a:rPr lang="en-US" sz="3600" dirty="0" smtClean="0"/>
              <a:t>a muscle </a:t>
            </a:r>
            <a:r>
              <a:rPr lang="en-US" sz="3600" dirty="0"/>
              <a:t>fiber give only their answers "yes" or "no" under action of different stimulus by analogy with Boolean variables. For </a:t>
            </a:r>
            <a:r>
              <a:rPr lang="en-US" sz="3600" dirty="0" smtClean="0"/>
              <a:t>stimulus of sub</a:t>
            </a:r>
            <a:r>
              <a:rPr lang="en-US" sz="3600" dirty="0"/>
              <a:t>-threshold </a:t>
            </a:r>
            <a:r>
              <a:rPr lang="en-US" sz="3600" dirty="0" smtClean="0"/>
              <a:t>values, </a:t>
            </a:r>
            <a:r>
              <a:rPr lang="en-US" sz="3600" dirty="0"/>
              <a:t>a nerve or </a:t>
            </a:r>
            <a:r>
              <a:rPr lang="en-US" sz="3600" dirty="0" smtClean="0"/>
              <a:t>a muscle </a:t>
            </a:r>
            <a:r>
              <a:rPr lang="en-US" sz="3600" dirty="0"/>
              <a:t>fiber give no response; for supra-threshold values of stimulus they give responses of </a:t>
            </a:r>
            <a:r>
              <a:rPr lang="en-US" sz="3600" dirty="0" smtClean="0"/>
              <a:t>their </a:t>
            </a:r>
            <a:r>
              <a:rPr lang="en-US" sz="3600" dirty="0"/>
              <a:t>maximal amplitude.</a:t>
            </a:r>
            <a:r>
              <a:rPr lang="ru-RU" sz="3600" dirty="0" smtClean="0"/>
              <a:t/>
            </a:r>
            <a:br>
              <a:rPr lang="ru-RU" sz="3600" dirty="0" smtClean="0"/>
            </a:br>
            <a:r>
              <a:rPr lang="ru-RU" sz="3600" dirty="0" smtClean="0"/>
              <a:t>    </a:t>
            </a:r>
            <a:r>
              <a:rPr lang="en-US" sz="3600" dirty="0" smtClean="0"/>
              <a:t/>
            </a:r>
            <a:br>
              <a:rPr lang="en-US" sz="3600" dirty="0" smtClean="0"/>
            </a:br>
            <a:r>
              <a:rPr lang="en-US" sz="3600" dirty="0" smtClean="0"/>
              <a:t/>
            </a:r>
            <a:br>
              <a:rPr lang="en-US" sz="36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t>
            </a:r>
            <a:br>
              <a:rPr lang="en-US" sz="3200" dirty="0" smtClean="0"/>
            </a:br>
            <a:r>
              <a:rPr lang="en-US" sz="3200" dirty="0" smtClean="0"/>
              <a:t> </a:t>
            </a:r>
            <a:br>
              <a:rPr lang="en-US" sz="3200" dirty="0" smtClean="0"/>
            </a:br>
            <a:r>
              <a:rPr lang="en-US" sz="3200" dirty="0" smtClean="0"/>
              <a:t/>
            </a:r>
            <a:br>
              <a:rPr lang="en-US" sz="3200" dirty="0" smtClean="0"/>
            </a:br>
            <a:r>
              <a:rPr lang="en-US" sz="3200" dirty="0" smtClean="0"/>
              <a:t/>
            </a:r>
            <a:br>
              <a:rPr lang="en-US" sz="3200" dirty="0" smtClean="0"/>
            </a:br>
            <a:r>
              <a:rPr lang="ru-RU" sz="3200" dirty="0" smtClean="0"/>
              <a:t/>
            </a:r>
            <a:br>
              <a:rPr lang="ru-RU" sz="3200" dirty="0" smtClean="0"/>
            </a:br>
            <a:r>
              <a:rPr lang="en-US" sz="3200" dirty="0" smtClean="0"/>
              <a:t/>
            </a:r>
            <a:br>
              <a:rPr lang="en-US" sz="3200" dirty="0" smtClean="0"/>
            </a:br>
            <a:r>
              <a:rPr lang="en-US" sz="3200" dirty="0" smtClean="0"/>
              <a:t> </a:t>
            </a:r>
            <a:r>
              <a:rPr lang="ru-RU" dirty="0" smtClean="0"/>
              <a:t/>
            </a:r>
            <a:br>
              <a:rPr lang="ru-RU" dirty="0" smtClean="0"/>
            </a:br>
            <a:r>
              <a:rPr lang="en-US" dirty="0" smtClean="0"/>
              <a:t>   </a:t>
            </a:r>
            <a:r>
              <a:rPr lang="ru-RU" dirty="0" smtClean="0"/>
              <a:t>        </a:t>
            </a:r>
            <a:r>
              <a:rPr lang="en-US" dirty="0" smtClean="0"/>
              <a:t>      </a:t>
            </a:r>
            <a:r>
              <a:rPr lang="ru-RU" dirty="0" smtClean="0"/>
              <a:t/>
            </a:r>
            <a:br>
              <a:rPr lang="ru-RU" dirty="0" smtClean="0"/>
            </a:br>
            <a:r>
              <a:rPr lang="ru-RU" dirty="0" smtClean="0"/>
              <a:t> </a:t>
            </a:r>
            <a:br>
              <a:rPr lang="ru-RU" dirty="0" smtClean="0"/>
            </a:br>
            <a:endParaRPr lang="en-US" dirty="0"/>
          </a:p>
        </p:txBody>
      </p:sp>
      <p:sp>
        <p:nvSpPr>
          <p:cNvPr id="3" name="Subtitle 2"/>
          <p:cNvSpPr>
            <a:spLocks noGrp="1"/>
          </p:cNvSpPr>
          <p:nvPr>
            <p:ph type="subTitle" idx="1"/>
          </p:nvPr>
        </p:nvSpPr>
        <p:spPr>
          <a:xfrm flipV="1">
            <a:off x="1371600" y="6857999"/>
            <a:ext cx="6400800" cy="45719"/>
          </a:xfrm>
        </p:spPr>
        <p:txBody>
          <a:bodyPr>
            <a:normAutofit fontScale="25000" lnSpcReduction="20000"/>
          </a:bodyPr>
          <a:lstStyle/>
          <a:p>
            <a:endParaRPr lang="en-US" dirty="0"/>
          </a:p>
        </p:txBody>
      </p:sp>
      <p:pic>
        <p:nvPicPr>
          <p:cNvPr id="4" name="Picture 3"/>
          <p:cNvPicPr>
            <a:picLocks noChangeAspect="1"/>
          </p:cNvPicPr>
          <p:nvPr/>
        </p:nvPicPr>
        <p:blipFill>
          <a:blip r:embed="rId3"/>
          <a:stretch>
            <a:fillRect/>
          </a:stretch>
        </p:blipFill>
        <p:spPr>
          <a:xfrm>
            <a:off x="7148286" y="5861244"/>
            <a:ext cx="1987520" cy="597620"/>
          </a:xfrm>
          <a:prstGeom prst="rect">
            <a:avLst/>
          </a:prstGeom>
        </p:spPr>
      </p:pic>
    </p:spTree>
    <p:extLst>
      <p:ext uri="{BB962C8B-B14F-4D97-AF65-F5344CB8AC3E}">
        <p14:creationId xmlns:p14="http://schemas.microsoft.com/office/powerpoint/2010/main" val="341354040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8"/>
          </a:xfrm>
        </p:spPr>
        <p:txBody>
          <a:bodyPr>
            <a:normAutofit fontScale="90000"/>
          </a:bodyPr>
          <a:lstStyle/>
          <a:p>
            <a:pPr algn="l">
              <a:lnSpc>
                <a:spcPct val="90000"/>
              </a:lnSpc>
            </a:pP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ru-RU" sz="3200" dirty="0" smtClean="0"/>
              <a:t/>
            </a:r>
            <a:br>
              <a:rPr lang="ru-RU" sz="3200" dirty="0" smtClean="0"/>
            </a:br>
            <a:r>
              <a:rPr lang="en-US" sz="3200" dirty="0" smtClean="0"/>
              <a:t>  </a:t>
            </a:r>
            <a:br>
              <a:rPr lang="en-US" sz="3200" dirty="0" smtClean="0"/>
            </a:br>
            <a:r>
              <a:rPr lang="en-US" sz="3200" dirty="0" smtClean="0"/>
              <a:t/>
            </a:r>
            <a:br>
              <a:rPr lang="en-US" sz="3200" dirty="0" smtClean="0"/>
            </a:br>
            <a:r>
              <a:rPr lang="en-US" sz="3200" dirty="0"/>
              <a:t/>
            </a:r>
            <a:br>
              <a:rPr lang="en-US" sz="3200" dirty="0"/>
            </a:br>
            <a:r>
              <a:rPr lang="en-US" sz="3200" dirty="0" smtClean="0"/>
              <a:t> </a:t>
            </a:r>
            <a:br>
              <a:rPr lang="en-US" sz="3200" dirty="0" smtClean="0"/>
            </a:br>
            <a:r>
              <a:rPr lang="en-US" sz="3200" dirty="0"/>
              <a:t/>
            </a:r>
            <a:br>
              <a:rPr lang="en-US" sz="3200" dirty="0"/>
            </a:br>
            <a:r>
              <a:rPr lang="en-US" sz="3600" dirty="0" smtClean="0"/>
              <a:t>    </a:t>
            </a:r>
            <a:br>
              <a:rPr lang="en-US" sz="3600" dirty="0" smtClean="0"/>
            </a:br>
            <a:r>
              <a:rPr lang="en-US" sz="3600" dirty="0"/>
              <a:t> </a:t>
            </a:r>
            <a:r>
              <a:rPr lang="en-US" sz="3600" dirty="0" smtClean="0"/>
              <a:t> </a:t>
            </a:r>
            <a:br>
              <a:rPr lang="en-US" sz="3600" dirty="0" smtClean="0"/>
            </a:br>
            <a:r>
              <a:rPr lang="en-US" sz="3600" dirty="0" smtClean="0"/>
              <a:t>     R</a:t>
            </a:r>
            <a:r>
              <a:rPr lang="en-US" sz="3600" dirty="0"/>
              <a:t>. Penrose </a:t>
            </a:r>
            <a:r>
              <a:rPr lang="en-US" sz="3600" dirty="0" smtClean="0"/>
              <a:t>[“</a:t>
            </a:r>
            <a:r>
              <a:rPr lang="en-GB" sz="3600" cap="small" dirty="0" smtClean="0"/>
              <a:t>Shadows </a:t>
            </a:r>
            <a:r>
              <a:rPr lang="en-GB" sz="3600" cap="small" dirty="0"/>
              <a:t>of the </a:t>
            </a:r>
            <a:r>
              <a:rPr lang="en-GB" sz="3600" cap="small" dirty="0" smtClean="0"/>
              <a:t>Mind</a:t>
            </a:r>
            <a:r>
              <a:rPr lang="en-GB" sz="3600" i="1" cap="small" dirty="0" smtClean="0"/>
              <a:t>”,</a:t>
            </a:r>
            <a:r>
              <a:rPr lang="ru-RU" sz="3600" dirty="0" smtClean="0"/>
              <a:t> </a:t>
            </a:r>
            <a:r>
              <a:rPr lang="en-US" sz="3600" dirty="0" smtClean="0"/>
              <a:t>1996</a:t>
            </a:r>
            <a:r>
              <a:rPr lang="en-US" sz="3600" dirty="0"/>
              <a:t>] - in his thoughts about biological quantum computers - appeals </a:t>
            </a:r>
            <a:r>
              <a:rPr lang="en-US" sz="3600" dirty="0" smtClean="0"/>
              <a:t>to the </a:t>
            </a:r>
            <a:r>
              <a:rPr lang="en-US" sz="3600" dirty="0"/>
              <a:t>known fact that tubulin proteins exist in two different configurations, and they can switch between these configurations like </a:t>
            </a:r>
            <a:r>
              <a:rPr lang="en-US" sz="3600" dirty="0" smtClean="0"/>
              <a:t>triggers to provide bio-computer functions. </a:t>
            </a:r>
            <a:r>
              <a:rPr lang="ru-RU" sz="2800" dirty="0"/>
              <a:t/>
            </a:r>
            <a:br>
              <a:rPr lang="ru-RU" sz="2800" dirty="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t>
            </a:r>
            <a:br>
              <a:rPr lang="en-US" sz="3200" dirty="0" smtClean="0"/>
            </a:br>
            <a:r>
              <a:rPr lang="en-US" sz="3200" dirty="0" smtClean="0"/>
              <a:t> </a:t>
            </a:r>
            <a:br>
              <a:rPr lang="en-US" sz="3200" dirty="0" smtClean="0"/>
            </a:br>
            <a:r>
              <a:rPr lang="en-US" sz="3200" dirty="0" smtClean="0"/>
              <a:t/>
            </a:r>
            <a:br>
              <a:rPr lang="en-US" sz="3200" dirty="0" smtClean="0"/>
            </a:br>
            <a:r>
              <a:rPr lang="en-US" sz="3200" dirty="0" smtClean="0"/>
              <a:t/>
            </a:r>
            <a:br>
              <a:rPr lang="en-US" sz="3200" dirty="0" smtClean="0"/>
            </a:br>
            <a:r>
              <a:rPr lang="ru-RU" sz="3200" dirty="0" smtClean="0"/>
              <a:t/>
            </a:r>
            <a:br>
              <a:rPr lang="ru-RU" sz="3200" dirty="0" smtClean="0"/>
            </a:br>
            <a:r>
              <a:rPr lang="en-US" sz="3200" dirty="0" smtClean="0"/>
              <a:t/>
            </a:r>
            <a:br>
              <a:rPr lang="en-US" sz="3200" dirty="0" smtClean="0"/>
            </a:br>
            <a:r>
              <a:rPr lang="en-US" sz="3200" dirty="0" smtClean="0"/>
              <a:t> </a:t>
            </a:r>
            <a:r>
              <a:rPr lang="ru-RU" dirty="0" smtClean="0"/>
              <a:t/>
            </a:r>
            <a:br>
              <a:rPr lang="ru-RU" dirty="0" smtClean="0"/>
            </a:br>
            <a:r>
              <a:rPr lang="en-US" dirty="0" smtClean="0"/>
              <a:t>   </a:t>
            </a:r>
            <a:r>
              <a:rPr lang="ru-RU" dirty="0" smtClean="0"/>
              <a:t>        </a:t>
            </a:r>
            <a:r>
              <a:rPr lang="en-US" dirty="0" smtClean="0"/>
              <a:t>      </a:t>
            </a:r>
            <a:r>
              <a:rPr lang="ru-RU" dirty="0" smtClean="0"/>
              <a:t/>
            </a:r>
            <a:br>
              <a:rPr lang="ru-RU" dirty="0" smtClean="0"/>
            </a:br>
            <a:r>
              <a:rPr lang="ru-RU" dirty="0" smtClean="0"/>
              <a:t> </a:t>
            </a:r>
            <a:br>
              <a:rPr lang="ru-RU" dirty="0" smtClean="0"/>
            </a:br>
            <a:endParaRPr lang="en-US" dirty="0"/>
          </a:p>
        </p:txBody>
      </p:sp>
      <p:sp>
        <p:nvSpPr>
          <p:cNvPr id="3" name="Subtitle 2"/>
          <p:cNvSpPr>
            <a:spLocks noGrp="1"/>
          </p:cNvSpPr>
          <p:nvPr>
            <p:ph type="subTitle" idx="1"/>
          </p:nvPr>
        </p:nvSpPr>
        <p:spPr>
          <a:xfrm flipV="1">
            <a:off x="1371600" y="6857999"/>
            <a:ext cx="6400800" cy="45719"/>
          </a:xfrm>
        </p:spPr>
        <p:txBody>
          <a:bodyPr>
            <a:normAutofit fontScale="25000" lnSpcReduction="20000"/>
          </a:bodyPr>
          <a:lstStyle/>
          <a:p>
            <a:endParaRPr lang="en-US" dirty="0"/>
          </a:p>
        </p:txBody>
      </p:sp>
      <p:sp>
        <p:nvSpPr>
          <p:cNvPr id="4" name="TextBox 3"/>
          <p:cNvSpPr txBox="1"/>
          <p:nvPr/>
        </p:nvSpPr>
        <p:spPr>
          <a:xfrm>
            <a:off x="3398762" y="3120571"/>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8883679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8"/>
          </a:xfrm>
        </p:spPr>
        <p:txBody>
          <a:bodyPr>
            <a:normAutofit fontScale="90000"/>
          </a:bodyPr>
          <a:lstStyle/>
          <a:p>
            <a:pPr algn="just">
              <a:lnSpc>
                <a:spcPct val="80000"/>
              </a:lnSpc>
            </a:pP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ru-RU" sz="3200" dirty="0" smtClean="0"/>
              <a:t/>
            </a:r>
            <a:br>
              <a:rPr lang="ru-RU" sz="3200" dirty="0" smtClean="0"/>
            </a:br>
            <a:r>
              <a:rPr lang="en-US" sz="3200" dirty="0" smtClean="0"/>
              <a:t>  </a:t>
            </a:r>
            <a:br>
              <a:rPr lang="en-US" sz="3200" dirty="0" smtClean="0"/>
            </a:br>
            <a:r>
              <a:rPr lang="en-US" sz="3200" dirty="0" smtClean="0"/>
              <a:t/>
            </a:r>
            <a:br>
              <a:rPr lang="en-US" sz="3200" dirty="0" smtClean="0"/>
            </a:br>
            <a:r>
              <a:rPr lang="en-US" sz="3200" dirty="0"/>
              <a:t/>
            </a:r>
            <a:br>
              <a:rPr lang="en-US" sz="3200" dirty="0"/>
            </a:br>
            <a:r>
              <a:rPr lang="en-US" sz="3200" dirty="0" smtClean="0"/>
              <a:t> </a:t>
            </a:r>
            <a:br>
              <a:rPr lang="en-US" sz="3200" dirty="0" smtClean="0"/>
            </a:br>
            <a:r>
              <a:rPr lang="en-US" sz="3200" dirty="0"/>
              <a:t/>
            </a:r>
            <a:br>
              <a:rPr lang="en-US" sz="3200" dirty="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a:t/>
            </a:r>
            <a:br>
              <a:rPr lang="en-US" sz="3200" dirty="0"/>
            </a:br>
            <a:r>
              <a:rPr lang="en-US" sz="3100" dirty="0" smtClean="0"/>
              <a:t> </a:t>
            </a:r>
            <a:br>
              <a:rPr lang="en-US" sz="3100" dirty="0" smtClean="0"/>
            </a:br>
            <a:r>
              <a:rPr lang="en-US" sz="3100" dirty="0"/>
              <a:t/>
            </a:r>
            <a:br>
              <a:rPr lang="en-US" sz="3100" dirty="0"/>
            </a:br>
            <a:r>
              <a:rPr lang="en-US" sz="3100" dirty="0" smtClean="0"/>
              <a:t>   </a:t>
            </a:r>
            <a:r>
              <a:rPr lang="en-US" sz="3100" dirty="0"/>
              <a:t>Taking these known facts into account, we propose to consider </a:t>
            </a:r>
            <a:r>
              <a:rPr lang="en-US" sz="3100" b="1" dirty="0"/>
              <a:t>a living organism as a genetically inherited huge network of triggers </a:t>
            </a:r>
            <a:r>
              <a:rPr lang="en-US" sz="3100" dirty="0" smtClean="0"/>
              <a:t>of </a:t>
            </a:r>
            <a:r>
              <a:rPr lang="en-US" sz="3100" dirty="0"/>
              <a:t>different types and different biological levels, including trigger subnets of tubulin proteins, muscle fibers, neurons, etc. From this perspective, biological evolution can be represented as a process of self-organization and self-development of systems of biological trigger networks. </a:t>
            </a:r>
            <a:r>
              <a:rPr lang="en-US" sz="3100" dirty="0" smtClean="0"/>
              <a:t>Correspondingly, the </a:t>
            </a:r>
            <a:r>
              <a:rPr lang="en-US" sz="3100" dirty="0"/>
              <a:t>Darwinian principle of natural selection is understood, first of all, as </a:t>
            </a:r>
            <a:r>
              <a:rPr lang="en-US" sz="3100" dirty="0" smtClean="0"/>
              <a:t>natural </a:t>
            </a:r>
            <a:r>
              <a:rPr lang="en-US" sz="3100" dirty="0"/>
              <a:t>selection of biological networks of triggers together with appropriate systems of Boolean </a:t>
            </a:r>
            <a:r>
              <a:rPr lang="en-US" sz="3100" dirty="0" smtClean="0"/>
              <a:t>functions</a:t>
            </a:r>
            <a:r>
              <a:rPr lang="en-US" sz="3100" dirty="0"/>
              <a:t> </a:t>
            </a:r>
            <a:r>
              <a:rPr lang="en-US" sz="3100" dirty="0" smtClean="0"/>
              <a:t>for </a:t>
            </a:r>
            <a:r>
              <a:rPr lang="en-US" sz="3100" dirty="0"/>
              <a:t>coordinated work of these </a:t>
            </a:r>
            <a:r>
              <a:rPr lang="en-US" sz="3100" dirty="0" smtClean="0"/>
              <a:t>networks. </a:t>
            </a:r>
            <a:r>
              <a:rPr lang="ru-RU" sz="3100" dirty="0" smtClean="0"/>
              <a:t/>
            </a:r>
            <a:br>
              <a:rPr lang="ru-RU" sz="3100" dirty="0" smtClean="0"/>
            </a:br>
            <a:r>
              <a:rPr lang="ru-RU" sz="3100" dirty="0"/>
              <a:t> </a:t>
            </a:r>
            <a:r>
              <a:rPr lang="ru-RU" sz="3100" dirty="0" smtClean="0"/>
              <a:t> </a:t>
            </a:r>
            <a:r>
              <a:rPr lang="en-US" sz="3100" dirty="0" smtClean="0"/>
              <a:t>From the standpoint of this approach, </a:t>
            </a:r>
            <a:r>
              <a:rPr lang="en-US" sz="3100" dirty="0"/>
              <a:t>when </a:t>
            </a:r>
            <a:r>
              <a:rPr lang="en-US" sz="3100" dirty="0" smtClean="0"/>
              <a:t>a </a:t>
            </a:r>
            <a:r>
              <a:rPr lang="en-US" sz="3100" dirty="0"/>
              <a:t>reflexologist influences on an acupuncture point, he </a:t>
            </a:r>
            <a:r>
              <a:rPr lang="en-US" sz="3100" dirty="0" smtClean="0"/>
              <a:t>influences </a:t>
            </a:r>
            <a:r>
              <a:rPr lang="en-US" sz="3100" dirty="0"/>
              <a:t>on a whole biological system of Boolean functions. This point influence can be compared </a:t>
            </a:r>
            <a:r>
              <a:rPr lang="en-US" sz="3100" dirty="0" smtClean="0"/>
              <a:t>with a </a:t>
            </a:r>
            <a:r>
              <a:rPr lang="en-US" sz="3100" dirty="0"/>
              <a:t>clicking on one key of computer that changes the program of work of the entire computer by </a:t>
            </a:r>
            <a:r>
              <a:rPr lang="en-US" sz="3100" dirty="0" smtClean="0"/>
              <a:t>automatic changing </a:t>
            </a:r>
            <a:r>
              <a:rPr lang="en-US" sz="3100" dirty="0"/>
              <a:t>states of its great number of triggers and their B</a:t>
            </a:r>
            <a:r>
              <a:rPr lang="en-US" sz="3100" dirty="0" smtClean="0"/>
              <a:t>oolean</a:t>
            </a:r>
            <a:r>
              <a:rPr lang="en-US" sz="3100" dirty="0"/>
              <a:t>-algebraic relations.</a:t>
            </a:r>
            <a:r>
              <a:rPr lang="en-US" sz="3100" dirty="0" smtClean="0"/>
              <a:t/>
            </a:r>
            <a:br>
              <a:rPr lang="en-US" sz="3100" dirty="0" smtClean="0"/>
            </a:br>
            <a:r>
              <a:rPr lang="en-US" sz="3100" dirty="0"/>
              <a:t> </a:t>
            </a:r>
            <a:r>
              <a:rPr lang="en-US" sz="3100" dirty="0" smtClean="0"/>
              <a:t>    </a:t>
            </a:r>
            <a:br>
              <a:rPr lang="en-US" sz="3100" dirty="0" smtClean="0"/>
            </a:br>
            <a:r>
              <a:rPr lang="en-US" sz="3600" dirty="0" smtClean="0"/>
              <a:t/>
            </a:r>
            <a:br>
              <a:rPr lang="en-US" sz="3600" dirty="0" smtClean="0"/>
            </a:br>
            <a:r>
              <a:rPr lang="ru-RU" sz="2800" dirty="0"/>
              <a:t/>
            </a:r>
            <a:br>
              <a:rPr lang="ru-RU" sz="2800" dirty="0"/>
            </a:br>
            <a:r>
              <a:rPr lang="en-US" sz="3200" dirty="0" smtClean="0"/>
              <a:t/>
            </a:r>
            <a:br>
              <a:rPr lang="en-US" sz="3200" dirty="0" smtClean="0"/>
            </a:br>
            <a:r>
              <a:rPr lang="en-US" sz="3200" dirty="0" smtClean="0"/>
              <a:t/>
            </a:r>
            <a:br>
              <a:rPr lang="en-US" sz="3200" dirty="0" smtClean="0"/>
            </a:br>
            <a:r>
              <a:rPr lang="en-US" sz="3200" dirty="0" smtClean="0"/>
              <a:t>       </a:t>
            </a:r>
            <a:r>
              <a:rPr lang="ru-RU" sz="2800" dirty="0"/>
              <a:t/>
            </a:r>
            <a:br>
              <a:rPr lang="ru-RU" sz="2800" dirty="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t>
            </a:r>
            <a:br>
              <a:rPr lang="en-US" sz="3200" dirty="0" smtClean="0"/>
            </a:br>
            <a:r>
              <a:rPr lang="en-US" sz="3200" dirty="0" smtClean="0"/>
              <a:t> </a:t>
            </a:r>
            <a:br>
              <a:rPr lang="en-US" sz="3200" dirty="0" smtClean="0"/>
            </a:br>
            <a:r>
              <a:rPr lang="en-US" sz="3200" dirty="0" smtClean="0"/>
              <a:t/>
            </a:r>
            <a:br>
              <a:rPr lang="en-US" sz="3200" dirty="0" smtClean="0"/>
            </a:br>
            <a:r>
              <a:rPr lang="en-US" sz="3200" dirty="0" smtClean="0"/>
              <a:t/>
            </a:r>
            <a:br>
              <a:rPr lang="en-US" sz="3200" dirty="0" smtClean="0"/>
            </a:br>
            <a:r>
              <a:rPr lang="ru-RU" sz="3200" dirty="0" smtClean="0"/>
              <a:t/>
            </a:r>
            <a:br>
              <a:rPr lang="ru-RU" sz="3200" dirty="0" smtClean="0"/>
            </a:br>
            <a:r>
              <a:rPr lang="en-US" sz="3200" dirty="0" smtClean="0"/>
              <a:t/>
            </a:r>
            <a:br>
              <a:rPr lang="en-US" sz="3200" dirty="0" smtClean="0"/>
            </a:br>
            <a:r>
              <a:rPr lang="en-US" sz="3200" dirty="0" smtClean="0"/>
              <a:t> </a:t>
            </a:r>
            <a:r>
              <a:rPr lang="ru-RU" dirty="0" smtClean="0"/>
              <a:t/>
            </a:r>
            <a:br>
              <a:rPr lang="ru-RU" dirty="0" smtClean="0"/>
            </a:br>
            <a:r>
              <a:rPr lang="en-US" dirty="0" smtClean="0"/>
              <a:t>   </a:t>
            </a:r>
            <a:r>
              <a:rPr lang="ru-RU" dirty="0" smtClean="0"/>
              <a:t>        </a:t>
            </a:r>
            <a:r>
              <a:rPr lang="en-US" dirty="0" smtClean="0"/>
              <a:t>      </a:t>
            </a:r>
            <a:r>
              <a:rPr lang="ru-RU" dirty="0" smtClean="0"/>
              <a:t/>
            </a:r>
            <a:br>
              <a:rPr lang="ru-RU" dirty="0" smtClean="0"/>
            </a:br>
            <a:r>
              <a:rPr lang="ru-RU" dirty="0" smtClean="0"/>
              <a:t> </a:t>
            </a:r>
            <a:br>
              <a:rPr lang="ru-RU" dirty="0" smtClean="0"/>
            </a:br>
            <a:endParaRPr lang="en-US" dirty="0"/>
          </a:p>
        </p:txBody>
      </p:sp>
      <p:sp>
        <p:nvSpPr>
          <p:cNvPr id="3" name="Subtitle 2"/>
          <p:cNvSpPr>
            <a:spLocks noGrp="1"/>
          </p:cNvSpPr>
          <p:nvPr>
            <p:ph type="subTitle" idx="1"/>
          </p:nvPr>
        </p:nvSpPr>
        <p:spPr>
          <a:xfrm flipV="1">
            <a:off x="1371600" y="6857999"/>
            <a:ext cx="6400800" cy="45719"/>
          </a:xfrm>
        </p:spPr>
        <p:txBody>
          <a:bodyPr>
            <a:normAutofit fontScale="25000" lnSpcReduction="20000"/>
          </a:bodyPr>
          <a:lstStyle/>
          <a:p>
            <a:endParaRPr lang="en-US" dirty="0"/>
          </a:p>
        </p:txBody>
      </p:sp>
      <p:sp>
        <p:nvSpPr>
          <p:cNvPr id="4" name="TextBox 3"/>
          <p:cNvSpPr txBox="1"/>
          <p:nvPr/>
        </p:nvSpPr>
        <p:spPr>
          <a:xfrm>
            <a:off x="2273905" y="2588381"/>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0348353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8"/>
          </a:xfrm>
        </p:spPr>
        <p:txBody>
          <a:bodyPr>
            <a:normAutofit fontScale="90000"/>
          </a:bodyPr>
          <a:lstStyle/>
          <a:p>
            <a:pPr algn="just">
              <a:lnSpc>
                <a:spcPct val="90000"/>
              </a:lnSpc>
            </a:pP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ru-RU" sz="3200" dirty="0" smtClean="0"/>
              <a:t/>
            </a:r>
            <a:br>
              <a:rPr lang="ru-RU" sz="3200" dirty="0" smtClean="0"/>
            </a:br>
            <a:r>
              <a:rPr lang="en-US" sz="3200" dirty="0" smtClean="0"/>
              <a:t>  </a:t>
            </a:r>
            <a:br>
              <a:rPr lang="en-US" sz="3200" dirty="0" smtClean="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2800" b="1" dirty="0" smtClean="0"/>
              <a:t/>
            </a:r>
            <a:br>
              <a:rPr lang="en-US" sz="2800" b="1" dirty="0" smtClean="0"/>
            </a:br>
            <a:r>
              <a:rPr lang="en-US" sz="2800" b="1" dirty="0"/>
              <a:t/>
            </a:r>
            <a:br>
              <a:rPr lang="en-US" sz="2800" b="1" dirty="0"/>
            </a:br>
            <a:r>
              <a:rPr lang="en-US" sz="3600" b="1" dirty="0" smtClean="0"/>
              <a:t/>
            </a:r>
            <a:br>
              <a:rPr lang="en-US" sz="3600" b="1" dirty="0" smtClean="0"/>
            </a:br>
            <a:r>
              <a:rPr lang="en-US" sz="3600" b="1" dirty="0" smtClean="0"/>
              <a:t>   </a:t>
            </a:r>
            <a:r>
              <a:rPr lang="ru-RU" sz="3600" dirty="0" smtClean="0"/>
              <a:t/>
            </a:r>
            <a:br>
              <a:rPr lang="ru-RU" sz="3600" dirty="0" smtClean="0"/>
            </a:br>
            <a:r>
              <a:rPr lang="en-US" sz="3600" dirty="0" smtClean="0"/>
              <a:t>       We </a:t>
            </a:r>
            <a:r>
              <a:rPr lang="en-US" sz="3600" dirty="0"/>
              <a:t>have shown in our studies that the molecular-genetic system is closely linked to </a:t>
            </a:r>
            <a:r>
              <a:rPr lang="en-US" sz="3600" dirty="0" smtClean="0"/>
              <a:t>dyadic groups </a:t>
            </a:r>
            <a:r>
              <a:rPr lang="en-US" sz="3600" dirty="0"/>
              <a:t>of binary numbers, Boolean algebra, spectral logic of systems of Boolean functions and Walsh functions. It is this mathematics in </a:t>
            </a:r>
            <a:r>
              <a:rPr lang="en-US" sz="3600" dirty="0" smtClean="0"/>
              <a:t>digital devices </a:t>
            </a:r>
            <a:r>
              <a:rPr lang="en-US" sz="3600" dirty="0"/>
              <a:t>of artificial intelligence and noise-immunity coding information (see our publications on the </a:t>
            </a:r>
            <a:r>
              <a:rPr lang="en-US" sz="3600" dirty="0" err="1"/>
              <a:t>website</a:t>
            </a:r>
            <a:r>
              <a:rPr lang="en-US" sz="3600" dirty="0" err="1" smtClean="0">
                <a:hlinkClick r:id="rId3"/>
              </a:rPr>
              <a:t>http</a:t>
            </a:r>
            <a:r>
              <a:rPr lang="en-US" sz="3600" dirty="0" smtClean="0">
                <a:hlinkClick r:id="rId3"/>
              </a:rPr>
              <a:t>://petoukhov.com/</a:t>
            </a:r>
            <a:r>
              <a:rPr lang="en-US" sz="3600" dirty="0" smtClean="0"/>
              <a:t> </a:t>
            </a:r>
            <a:r>
              <a:rPr lang="ru-RU" sz="3600" dirty="0" smtClean="0"/>
              <a:t>)</a:t>
            </a:r>
            <a:r>
              <a:rPr lang="en-US" sz="3600" dirty="0"/>
              <a:t/>
            </a:r>
            <a:br>
              <a:rPr lang="en-US" sz="3600" dirty="0"/>
            </a:br>
            <a:r>
              <a:rPr lang="en-US" sz="3600" dirty="0" smtClean="0"/>
              <a:t/>
            </a:r>
            <a:br>
              <a:rPr lang="en-US" sz="3600" dirty="0" smtClean="0"/>
            </a:br>
            <a:r>
              <a:rPr lang="en-US" sz="3600" dirty="0" smtClean="0"/>
              <a:t/>
            </a:r>
            <a:br>
              <a:rPr lang="en-US" sz="3600" dirty="0" smtClean="0"/>
            </a:br>
            <a:r>
              <a:rPr lang="en-US" sz="3600" b="1" dirty="0"/>
              <a:t/>
            </a:r>
            <a:br>
              <a:rPr lang="en-US" sz="36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ru-RU" sz="3200" dirty="0" smtClean="0"/>
              <a:t/>
            </a:r>
            <a:br>
              <a:rPr lang="ru-RU" sz="3200" dirty="0" smtClean="0"/>
            </a:br>
            <a:r>
              <a:rPr lang="en-US" sz="3200" dirty="0" smtClean="0"/>
              <a:t/>
            </a:r>
            <a:br>
              <a:rPr lang="en-US" sz="3200" dirty="0" smtClean="0"/>
            </a:br>
            <a:r>
              <a:rPr lang="en-US" sz="3200" dirty="0" smtClean="0"/>
              <a:t> </a:t>
            </a:r>
            <a:r>
              <a:rPr lang="ru-RU" dirty="0" smtClean="0"/>
              <a:t/>
            </a:r>
            <a:br>
              <a:rPr lang="ru-RU" dirty="0" smtClean="0"/>
            </a:br>
            <a:r>
              <a:rPr lang="en-US" dirty="0" smtClean="0"/>
              <a:t>   </a:t>
            </a:r>
            <a:r>
              <a:rPr lang="ru-RU" dirty="0" smtClean="0"/>
              <a:t>        </a:t>
            </a:r>
            <a:r>
              <a:rPr lang="en-US" dirty="0" smtClean="0"/>
              <a:t>      </a:t>
            </a:r>
            <a:r>
              <a:rPr lang="ru-RU" dirty="0" smtClean="0"/>
              <a:t/>
            </a:r>
            <a:br>
              <a:rPr lang="ru-RU" dirty="0" smtClean="0"/>
            </a:br>
            <a:r>
              <a:rPr lang="ru-RU" dirty="0" smtClean="0"/>
              <a:t> </a:t>
            </a:r>
            <a:br>
              <a:rPr lang="ru-RU" dirty="0" smtClean="0"/>
            </a:br>
            <a:endParaRPr lang="en-US" dirty="0"/>
          </a:p>
        </p:txBody>
      </p:sp>
      <p:sp>
        <p:nvSpPr>
          <p:cNvPr id="3" name="Subtitle 2"/>
          <p:cNvSpPr>
            <a:spLocks noGrp="1"/>
          </p:cNvSpPr>
          <p:nvPr>
            <p:ph type="subTitle" idx="1"/>
          </p:nvPr>
        </p:nvSpPr>
        <p:spPr>
          <a:xfrm flipV="1">
            <a:off x="1371600" y="6857999"/>
            <a:ext cx="6400800" cy="45719"/>
          </a:xfrm>
        </p:spPr>
        <p:txBody>
          <a:bodyPr>
            <a:normAutofit fontScale="25000" lnSpcReduction="20000"/>
          </a:bodyPr>
          <a:lstStyle/>
          <a:p>
            <a:endParaRPr lang="en-US" dirty="0"/>
          </a:p>
        </p:txBody>
      </p:sp>
    </p:spTree>
    <p:extLst>
      <p:ext uri="{BB962C8B-B14F-4D97-AF65-F5344CB8AC3E}">
        <p14:creationId xmlns:p14="http://schemas.microsoft.com/office/powerpoint/2010/main" val="316006559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8"/>
          </a:xfrm>
        </p:spPr>
        <p:txBody>
          <a:bodyPr>
            <a:normAutofit fontScale="90000"/>
          </a:bodyPr>
          <a:lstStyle/>
          <a:p>
            <a:pPr algn="l">
              <a:lnSpc>
                <a:spcPct val="80000"/>
              </a:lnSpc>
            </a:pP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ru-RU" sz="3200" dirty="0" smtClean="0"/>
              <a:t/>
            </a:r>
            <a:br>
              <a:rPr lang="ru-RU" sz="3200" dirty="0" smtClean="0"/>
            </a:br>
            <a:r>
              <a:rPr lang="en-US" sz="3200" dirty="0" smtClean="0"/>
              <a:t>  </a:t>
            </a:r>
            <a:br>
              <a:rPr lang="en-US" sz="3200" dirty="0" smtClean="0"/>
            </a:br>
            <a:r>
              <a:rPr lang="en-US" sz="3200" dirty="0" smtClean="0"/>
              <a:t/>
            </a:r>
            <a:br>
              <a:rPr lang="en-US" sz="3200" dirty="0" smtClean="0"/>
            </a:br>
            <a:r>
              <a:rPr lang="en-US" sz="3200" dirty="0"/>
              <a:t/>
            </a:r>
            <a:br>
              <a:rPr lang="en-US" sz="3200" dirty="0"/>
            </a:br>
            <a:r>
              <a:rPr lang="en-US" sz="3200" dirty="0" smtClean="0"/>
              <a:t> </a:t>
            </a:r>
            <a:br>
              <a:rPr lang="en-US" sz="3200" dirty="0" smtClean="0"/>
            </a:br>
            <a:r>
              <a:rPr lang="en-US" sz="3200" dirty="0"/>
              <a:t/>
            </a:r>
            <a:br>
              <a:rPr lang="en-US" sz="3200" dirty="0"/>
            </a:br>
            <a:r>
              <a:rPr lang="en-US" sz="3200" dirty="0" smtClean="0"/>
              <a:t>    </a:t>
            </a:r>
            <a:br>
              <a:rPr lang="en-US" sz="3200" dirty="0" smtClean="0"/>
            </a:br>
            <a:r>
              <a:rPr lang="en-US" sz="3200" dirty="0" smtClean="0"/>
              <a:t/>
            </a:r>
            <a:br>
              <a:rPr lang="en-US" sz="3200" dirty="0" smtClean="0"/>
            </a:br>
            <a:r>
              <a:rPr lang="en-US" sz="3200" dirty="0" smtClean="0"/>
              <a:t>          </a:t>
            </a:r>
            <a:r>
              <a:rPr lang="en-US" sz="3200" b="1" dirty="0" smtClean="0"/>
              <a:t>THE LOGICAL HOLOGRAPHY AND GENETICS</a:t>
            </a:r>
            <a:r>
              <a:rPr lang="en-US" sz="3600" dirty="0" smtClean="0"/>
              <a:t/>
            </a:r>
            <a:br>
              <a:rPr lang="en-US" sz="3600" dirty="0" smtClean="0"/>
            </a:br>
            <a:r>
              <a:rPr lang="en-US" sz="3600" dirty="0" smtClean="0"/>
              <a:t>        </a:t>
            </a:r>
            <a:r>
              <a:rPr lang="ru-RU" sz="3600" dirty="0" err="1" smtClean="0"/>
              <a:t>Living</a:t>
            </a:r>
            <a:r>
              <a:rPr lang="ru-RU" sz="3600" dirty="0" smtClean="0"/>
              <a:t> </a:t>
            </a:r>
            <a:r>
              <a:rPr lang="ru-RU" sz="3600" dirty="0" err="1"/>
              <a:t>organisms</a:t>
            </a:r>
            <a:r>
              <a:rPr lang="ru-RU" sz="3600" dirty="0"/>
              <a:t> </a:t>
            </a:r>
            <a:r>
              <a:rPr lang="ru-RU" sz="3600" dirty="0" err="1"/>
              <a:t>possess</a:t>
            </a:r>
            <a:r>
              <a:rPr lang="ru-RU" sz="3600" dirty="0"/>
              <a:t> </a:t>
            </a:r>
            <a:r>
              <a:rPr lang="ru-RU" sz="3600" dirty="0" err="1"/>
              <a:t>q</a:t>
            </a:r>
            <a:r>
              <a:rPr lang="en-US" sz="3600" dirty="0" err="1"/>
              <a:t>uasi</a:t>
            </a:r>
            <a:r>
              <a:rPr lang="en-US" sz="3600" dirty="0"/>
              <a:t>-</a:t>
            </a:r>
            <a:r>
              <a:rPr lang="en-US" sz="3600" dirty="0" smtClean="0"/>
              <a:t>holographic </a:t>
            </a:r>
            <a:r>
              <a:rPr lang="ru-RU" sz="3600" dirty="0" err="1"/>
              <a:t>properties</a:t>
            </a:r>
            <a:r>
              <a:rPr lang="ru-RU" sz="3600" dirty="0"/>
              <a:t>, </a:t>
            </a:r>
            <a:r>
              <a:rPr lang="ru-RU" sz="3600" dirty="0" err="1"/>
              <a:t>which</a:t>
            </a:r>
            <a:r>
              <a:rPr lang="ru-RU" sz="3600" dirty="0"/>
              <a:t> </a:t>
            </a:r>
            <a:r>
              <a:rPr lang="ru-RU" sz="3600" dirty="0" err="1"/>
              <a:t>were</a:t>
            </a:r>
            <a:r>
              <a:rPr lang="ru-RU" sz="3600" dirty="0"/>
              <a:t> </a:t>
            </a:r>
            <a:r>
              <a:rPr lang="ru-RU" sz="3600" dirty="0" err="1"/>
              <a:t>described</a:t>
            </a:r>
            <a:r>
              <a:rPr lang="ru-RU" sz="3600" dirty="0"/>
              <a:t> </a:t>
            </a:r>
            <a:r>
              <a:rPr lang="ru-RU" sz="3600" dirty="0" err="1"/>
              <a:t>by</a:t>
            </a:r>
            <a:r>
              <a:rPr lang="ru-RU" sz="3600" dirty="0"/>
              <a:t> </a:t>
            </a:r>
            <a:r>
              <a:rPr lang="ru-RU" sz="3600" dirty="0" err="1"/>
              <a:t>many</a:t>
            </a:r>
            <a:r>
              <a:rPr lang="ru-RU" sz="3600" dirty="0"/>
              <a:t> </a:t>
            </a:r>
            <a:r>
              <a:rPr lang="ru-RU" sz="3600" dirty="0" err="1"/>
              <a:t>authors</a:t>
            </a:r>
            <a:r>
              <a:rPr lang="ru-RU" sz="3600" dirty="0"/>
              <a:t>. </a:t>
            </a:r>
            <a:r>
              <a:rPr lang="ru-RU" sz="3600" dirty="0" err="1"/>
              <a:t>For</a:t>
            </a:r>
            <a:r>
              <a:rPr lang="ru-RU" sz="3600" dirty="0"/>
              <a:t> </a:t>
            </a:r>
            <a:r>
              <a:rPr lang="ru-RU" sz="3600" dirty="0" err="1"/>
              <a:t>example</a:t>
            </a:r>
            <a:r>
              <a:rPr lang="ru-RU" sz="3600" dirty="0"/>
              <a:t>, </a:t>
            </a:r>
            <a:r>
              <a:rPr lang="hu-HU" sz="3600" dirty="0" smtClean="0"/>
              <a:t>embryologist</a:t>
            </a:r>
            <a:r>
              <a:rPr lang="ru-RU" sz="3600" dirty="0" smtClean="0"/>
              <a:t> </a:t>
            </a:r>
            <a:r>
              <a:rPr lang="ru-RU" sz="3600" dirty="0" err="1" smtClean="0"/>
              <a:t>H.Driesch</a:t>
            </a:r>
            <a:r>
              <a:rPr lang="ru-RU" sz="3600" dirty="0" smtClean="0"/>
              <a:t> </a:t>
            </a:r>
            <a:r>
              <a:rPr lang="ru-RU" sz="3600" dirty="0" err="1"/>
              <a:t>has</a:t>
            </a:r>
            <a:r>
              <a:rPr lang="ru-RU" sz="3600" dirty="0"/>
              <a:t> </a:t>
            </a:r>
            <a:r>
              <a:rPr lang="ru-RU" sz="3600" dirty="0" err="1"/>
              <a:t>shown</a:t>
            </a:r>
            <a:r>
              <a:rPr lang="ru-RU" sz="3600" dirty="0"/>
              <a:t> </a:t>
            </a:r>
            <a:r>
              <a:rPr lang="ru-RU" sz="3600" dirty="0" err="1"/>
              <a:t>in</a:t>
            </a:r>
            <a:r>
              <a:rPr lang="ru-RU" sz="3600" dirty="0"/>
              <a:t> 1921 </a:t>
            </a:r>
            <a:r>
              <a:rPr lang="ru-RU" sz="3600" dirty="0" err="1"/>
              <a:t>in</a:t>
            </a:r>
            <a:r>
              <a:rPr lang="ru-RU" sz="3600" dirty="0"/>
              <a:t> </a:t>
            </a:r>
            <a:r>
              <a:rPr lang="ru-RU" sz="3600" dirty="0" err="1"/>
              <a:t>experiments</a:t>
            </a:r>
            <a:r>
              <a:rPr lang="ru-RU" sz="3600" dirty="0"/>
              <a:t> </a:t>
            </a:r>
            <a:r>
              <a:rPr lang="ru-RU" sz="3600" dirty="0" err="1"/>
              <a:t>with</a:t>
            </a:r>
            <a:r>
              <a:rPr lang="ru-RU" sz="3600" dirty="0"/>
              <a:t> </a:t>
            </a:r>
            <a:r>
              <a:rPr lang="ru-RU" sz="3600" dirty="0" err="1"/>
              <a:t>sea</a:t>
            </a:r>
            <a:r>
              <a:rPr lang="ru-RU" sz="3600" dirty="0"/>
              <a:t> </a:t>
            </a:r>
            <a:r>
              <a:rPr lang="ru-RU" sz="3600" dirty="0" err="1"/>
              <a:t>urchin</a:t>
            </a:r>
            <a:r>
              <a:rPr lang="ru-RU" sz="3600" dirty="0"/>
              <a:t> </a:t>
            </a:r>
            <a:r>
              <a:rPr lang="ru-RU" sz="3600" dirty="0" err="1"/>
              <a:t>eggs</a:t>
            </a:r>
            <a:r>
              <a:rPr lang="ru-RU" sz="3600" dirty="0"/>
              <a:t> </a:t>
            </a:r>
            <a:r>
              <a:rPr lang="ru-RU" sz="3600" dirty="0" err="1"/>
              <a:t>that</a:t>
            </a:r>
            <a:r>
              <a:rPr lang="ru-RU" sz="3600" dirty="0"/>
              <a:t> </a:t>
            </a:r>
            <a:r>
              <a:rPr lang="ru-RU" sz="3600" dirty="0" err="1"/>
              <a:t>failly</a:t>
            </a:r>
            <a:r>
              <a:rPr lang="ru-RU" sz="3600" dirty="0"/>
              <a:t> </a:t>
            </a:r>
            <a:r>
              <a:rPr lang="ru-RU" sz="3600" dirty="0" err="1"/>
              <a:t>normal</a:t>
            </a:r>
            <a:r>
              <a:rPr lang="ru-RU" sz="3600" dirty="0"/>
              <a:t> </a:t>
            </a:r>
            <a:r>
              <a:rPr lang="ru-RU" sz="3600" dirty="0" err="1"/>
              <a:t>larvae</a:t>
            </a:r>
            <a:r>
              <a:rPr lang="ru-RU" sz="3600" dirty="0"/>
              <a:t> </a:t>
            </a:r>
            <a:r>
              <a:rPr lang="ru-RU" sz="3600" dirty="0" err="1"/>
              <a:t>can</a:t>
            </a:r>
            <a:r>
              <a:rPr lang="ru-RU" sz="3600" dirty="0"/>
              <a:t> </a:t>
            </a:r>
            <a:r>
              <a:rPr lang="ru-RU" sz="3600" dirty="0" err="1"/>
              <a:t>be</a:t>
            </a:r>
            <a:r>
              <a:rPr lang="ru-RU" sz="3600" dirty="0"/>
              <a:t> </a:t>
            </a:r>
            <a:r>
              <a:rPr lang="ru-RU" sz="3600" dirty="0" err="1"/>
              <a:t>obtained</a:t>
            </a:r>
            <a:r>
              <a:rPr lang="ru-RU" sz="3600" dirty="0"/>
              <a:t> </a:t>
            </a:r>
            <a:r>
              <a:rPr lang="ru-RU" sz="3600" dirty="0" err="1"/>
              <a:t>from</a:t>
            </a:r>
            <a:r>
              <a:rPr lang="ru-RU" sz="3600" dirty="0"/>
              <a:t> </a:t>
            </a:r>
            <a:r>
              <a:rPr lang="ru-RU" sz="3600" dirty="0" err="1"/>
              <a:t>a</a:t>
            </a:r>
            <a:r>
              <a:rPr lang="ru-RU" sz="3600" dirty="0"/>
              <a:t> </a:t>
            </a:r>
            <a:r>
              <a:rPr lang="ru-RU" sz="3600" dirty="0" err="1"/>
              <a:t>single</a:t>
            </a:r>
            <a:r>
              <a:rPr lang="ru-RU" sz="3600" dirty="0"/>
              <a:t> </a:t>
            </a:r>
            <a:r>
              <a:rPr lang="ru-RU" sz="3600" dirty="0" err="1"/>
              <a:t>embrionic</a:t>
            </a:r>
            <a:r>
              <a:rPr lang="ru-RU" sz="3600" dirty="0"/>
              <a:t> </a:t>
            </a:r>
            <a:r>
              <a:rPr lang="ru-RU" sz="3600" dirty="0" err="1" smtClean="0"/>
              <a:t>cell</a:t>
            </a:r>
            <a:r>
              <a:rPr lang="ru-RU" sz="3600" dirty="0" smtClean="0"/>
              <a:t> </a:t>
            </a:r>
            <a:r>
              <a:rPr lang="ru-RU" sz="3600" dirty="0" err="1"/>
              <a:t>containing</a:t>
            </a:r>
            <a:r>
              <a:rPr lang="ru-RU" sz="3600" dirty="0"/>
              <a:t> </a:t>
            </a:r>
            <a:r>
              <a:rPr lang="ru-RU" sz="3600" dirty="0" err="1"/>
              <a:t>no</a:t>
            </a:r>
            <a:r>
              <a:rPr lang="ru-RU" sz="3600" dirty="0"/>
              <a:t> </a:t>
            </a:r>
            <a:r>
              <a:rPr lang="ru-RU" sz="3600" dirty="0" err="1"/>
              <a:t>more</a:t>
            </a:r>
            <a:r>
              <a:rPr lang="ru-RU" sz="3600" dirty="0"/>
              <a:t> </a:t>
            </a:r>
            <a:r>
              <a:rPr lang="ru-RU" sz="3600" dirty="0" err="1"/>
              <a:t>than</a:t>
            </a:r>
            <a:r>
              <a:rPr lang="ru-RU" sz="3600" dirty="0"/>
              <a:t> 1⁄2 </a:t>
            </a:r>
            <a:r>
              <a:rPr lang="ru-RU" sz="3600" dirty="0" err="1"/>
              <a:t>or</a:t>
            </a:r>
            <a:r>
              <a:rPr lang="ru-RU" sz="3600" dirty="0"/>
              <a:t> </a:t>
            </a:r>
            <a:r>
              <a:rPr lang="ru-RU" sz="3600" dirty="0" err="1"/>
              <a:t>even</a:t>
            </a:r>
            <a:r>
              <a:rPr lang="ru-RU" sz="3600" dirty="0"/>
              <a:t> 1⁄4 </a:t>
            </a:r>
            <a:r>
              <a:rPr lang="ru-RU" sz="3600" dirty="0" err="1"/>
              <a:t>of</a:t>
            </a:r>
            <a:r>
              <a:rPr lang="ru-RU" sz="3600" dirty="0"/>
              <a:t> </a:t>
            </a:r>
            <a:r>
              <a:rPr lang="ru-RU" sz="3600" dirty="0" err="1"/>
              <a:t>the</a:t>
            </a:r>
            <a:r>
              <a:rPr lang="ru-RU" sz="3600" dirty="0"/>
              <a:t> </a:t>
            </a:r>
            <a:r>
              <a:rPr lang="ru-RU" sz="3600" dirty="0" err="1"/>
              <a:t>entire</a:t>
            </a:r>
            <a:r>
              <a:rPr lang="ru-RU" sz="3600" dirty="0"/>
              <a:t> </a:t>
            </a:r>
            <a:r>
              <a:rPr lang="ru-RU" sz="3600" dirty="0" err="1"/>
              <a:t>egg’s</a:t>
            </a:r>
            <a:r>
              <a:rPr lang="ru-RU" sz="3600" dirty="0"/>
              <a:t> </a:t>
            </a:r>
            <a:r>
              <a:rPr lang="ru-RU" sz="3600" dirty="0" err="1"/>
              <a:t>material</a:t>
            </a:r>
            <a:r>
              <a:rPr lang="ru-RU" sz="3600" dirty="0"/>
              <a:t>. </a:t>
            </a:r>
            <a:r>
              <a:rPr lang="ru-RU" sz="3600" dirty="0" err="1"/>
              <a:t>Similar</a:t>
            </a:r>
            <a:r>
              <a:rPr lang="ru-RU" sz="3600" dirty="0"/>
              <a:t> </a:t>
            </a:r>
            <a:r>
              <a:rPr lang="ru-RU" sz="3600" dirty="0" err="1"/>
              <a:t>properties</a:t>
            </a:r>
            <a:r>
              <a:rPr lang="ru-RU" sz="3600" dirty="0"/>
              <a:t> </a:t>
            </a:r>
            <a:r>
              <a:rPr lang="ru-RU" sz="3600" dirty="0" err="1"/>
              <a:t>exist</a:t>
            </a:r>
            <a:r>
              <a:rPr lang="ru-RU" sz="3600" dirty="0"/>
              <a:t> </a:t>
            </a:r>
            <a:r>
              <a:rPr lang="ru-RU" sz="3600" dirty="0" err="1"/>
              <a:t>in</a:t>
            </a:r>
            <a:r>
              <a:rPr lang="ru-RU" sz="3600" dirty="0"/>
              <a:t> </a:t>
            </a:r>
            <a:r>
              <a:rPr lang="ru-RU" sz="3600" dirty="0" err="1"/>
              <a:t>holograms</a:t>
            </a:r>
            <a:r>
              <a:rPr lang="ru-RU" sz="3600" dirty="0"/>
              <a:t>, </a:t>
            </a:r>
            <a:r>
              <a:rPr lang="ru-RU" sz="3600" dirty="0" err="1"/>
              <a:t>where</a:t>
            </a:r>
            <a:r>
              <a:rPr lang="ru-RU" sz="3600" dirty="0"/>
              <a:t> </a:t>
            </a:r>
            <a:r>
              <a:rPr lang="en-US" sz="3600" dirty="0" smtClean="0"/>
              <a:t>a part of a hologram is enough for restoring the </a:t>
            </a:r>
            <a:r>
              <a:rPr lang="ru-RU" sz="3600" dirty="0" err="1" smtClean="0"/>
              <a:t>whole</a:t>
            </a:r>
            <a:r>
              <a:rPr lang="ru-RU" sz="3600" dirty="0" smtClean="0"/>
              <a:t> </a:t>
            </a:r>
            <a:r>
              <a:rPr lang="ru-RU" sz="3600" dirty="0" err="1"/>
              <a:t>holographic</a:t>
            </a:r>
            <a:r>
              <a:rPr lang="ru-RU" sz="3600" dirty="0"/>
              <a:t> </a:t>
            </a:r>
            <a:r>
              <a:rPr lang="ru-RU" sz="3600" dirty="0" err="1" smtClean="0"/>
              <a:t>image</a:t>
            </a:r>
            <a:r>
              <a:rPr lang="ru-RU" sz="3600" dirty="0" smtClean="0"/>
              <a:t> </a:t>
            </a:r>
            <a:r>
              <a:rPr lang="ru-RU" sz="3600" dirty="0" err="1" smtClean="0"/>
              <a:t>of</a:t>
            </a:r>
            <a:r>
              <a:rPr lang="ru-RU" sz="3600" dirty="0" smtClean="0"/>
              <a:t> </a:t>
            </a:r>
            <a:r>
              <a:rPr lang="ru-RU" sz="3600" dirty="0" err="1" smtClean="0"/>
              <a:t>a</a:t>
            </a:r>
            <a:r>
              <a:rPr lang="ru-RU" sz="3600" dirty="0" smtClean="0"/>
              <a:t> </a:t>
            </a:r>
            <a:r>
              <a:rPr lang="ru-RU" sz="3600" dirty="0" err="1" smtClean="0"/>
              <a:t>material</a:t>
            </a:r>
            <a:r>
              <a:rPr lang="ru-RU" sz="3600" dirty="0" smtClean="0"/>
              <a:t> </a:t>
            </a:r>
            <a:r>
              <a:rPr lang="ru-RU" sz="3600" dirty="0" err="1" smtClean="0"/>
              <a:t>object</a:t>
            </a:r>
            <a:r>
              <a:rPr lang="ru-RU" sz="3600" dirty="0" smtClean="0"/>
              <a:t>. </a:t>
            </a:r>
            <a:r>
              <a:rPr lang="en-US" sz="3600" dirty="0" smtClean="0"/>
              <a:t/>
            </a:r>
            <a:br>
              <a:rPr lang="en-US" sz="3600" dirty="0" smtClean="0"/>
            </a:br>
            <a:r>
              <a:rPr lang="en-US" sz="3600" dirty="0"/>
              <a:t> </a:t>
            </a:r>
            <a:r>
              <a:rPr lang="en-US" sz="3600" dirty="0" smtClean="0"/>
              <a:t>   </a:t>
            </a:r>
            <a:r>
              <a:rPr lang="ru-RU" sz="3600" dirty="0" err="1" smtClean="0"/>
              <a:t>Quasi</a:t>
            </a:r>
            <a:r>
              <a:rPr lang="ru-RU" sz="3600" dirty="0" err="1"/>
              <a:t>-holographic</a:t>
            </a:r>
            <a:r>
              <a:rPr lang="ru-RU" sz="3600" dirty="0"/>
              <a:t> </a:t>
            </a:r>
            <a:r>
              <a:rPr lang="ru-RU" sz="3600" dirty="0" err="1"/>
              <a:t>properties</a:t>
            </a:r>
            <a:r>
              <a:rPr lang="ru-RU" sz="3600" dirty="0"/>
              <a:t> </a:t>
            </a:r>
            <a:r>
              <a:rPr lang="ru-RU" sz="3600" dirty="0" err="1"/>
              <a:t>of</a:t>
            </a:r>
            <a:r>
              <a:rPr lang="ru-RU" sz="3600" dirty="0"/>
              <a:t> </a:t>
            </a:r>
            <a:r>
              <a:rPr lang="ru-RU" sz="3600" dirty="0" err="1"/>
              <a:t>the</a:t>
            </a:r>
            <a:r>
              <a:rPr lang="ru-RU" sz="3600" dirty="0"/>
              <a:t> </a:t>
            </a:r>
            <a:r>
              <a:rPr lang="ru-RU" sz="3600" dirty="0" err="1" smtClean="0"/>
              <a:t>brain</a:t>
            </a:r>
            <a:r>
              <a:rPr lang="en-US" sz="3600" dirty="0" smtClean="0"/>
              <a:t> (</a:t>
            </a:r>
            <a:r>
              <a:rPr lang="ru-RU" sz="3600" dirty="0" err="1" smtClean="0"/>
              <a:t>including</a:t>
            </a:r>
            <a:r>
              <a:rPr lang="ru-RU" sz="3600" dirty="0" smtClean="0"/>
              <a:t> </a:t>
            </a:r>
            <a:r>
              <a:rPr lang="ru-RU" sz="3600" dirty="0" err="1"/>
              <a:t>associative</a:t>
            </a:r>
            <a:r>
              <a:rPr lang="ru-RU" sz="3600" dirty="0"/>
              <a:t> </a:t>
            </a:r>
            <a:r>
              <a:rPr lang="ru-RU" sz="3600" dirty="0" err="1"/>
              <a:t>memory</a:t>
            </a:r>
            <a:r>
              <a:rPr lang="ru-RU" sz="3600" dirty="0"/>
              <a:t>, </a:t>
            </a:r>
            <a:r>
              <a:rPr lang="ru-RU" sz="3600" dirty="0" err="1" smtClean="0"/>
              <a:t>processing</a:t>
            </a:r>
            <a:r>
              <a:rPr lang="ru-RU" sz="3600" dirty="0" smtClean="0"/>
              <a:t> </a:t>
            </a:r>
            <a:r>
              <a:rPr lang="ru-RU" sz="3600" dirty="0" err="1"/>
              <a:t>visual</a:t>
            </a:r>
            <a:r>
              <a:rPr lang="ru-RU" sz="3600" dirty="0"/>
              <a:t> </a:t>
            </a:r>
            <a:r>
              <a:rPr lang="ru-RU" sz="3600" dirty="0" err="1"/>
              <a:t>information</a:t>
            </a:r>
            <a:r>
              <a:rPr lang="ru-RU" sz="3600" dirty="0"/>
              <a:t>, </a:t>
            </a:r>
            <a:r>
              <a:rPr lang="ru-RU" sz="3600" dirty="0" err="1"/>
              <a:t>etc</a:t>
            </a:r>
            <a:r>
              <a:rPr lang="ru-RU" sz="3600" dirty="0" smtClean="0"/>
              <a:t>.</a:t>
            </a:r>
            <a:r>
              <a:rPr lang="en-US" sz="3600" dirty="0"/>
              <a:t>)</a:t>
            </a:r>
            <a:r>
              <a:rPr lang="ru-RU" sz="3600" dirty="0" smtClean="0"/>
              <a:t>  </a:t>
            </a:r>
            <a:r>
              <a:rPr lang="ru-RU" sz="3600" dirty="0" err="1"/>
              <a:t>were</a:t>
            </a:r>
            <a:r>
              <a:rPr lang="ru-RU" sz="3600" dirty="0"/>
              <a:t> </a:t>
            </a:r>
            <a:r>
              <a:rPr lang="ru-RU" sz="3600" dirty="0" err="1"/>
              <a:t>also</a:t>
            </a:r>
            <a:r>
              <a:rPr lang="ru-RU" sz="3600" dirty="0"/>
              <a:t> </a:t>
            </a:r>
            <a:r>
              <a:rPr lang="ru-RU" sz="3600" dirty="0" err="1"/>
              <a:t>repeatedly</a:t>
            </a:r>
            <a:r>
              <a:rPr lang="ru-RU" sz="3600" dirty="0"/>
              <a:t> </a:t>
            </a:r>
            <a:r>
              <a:rPr lang="ru-RU" sz="3600" dirty="0" err="1"/>
              <a:t>described</a:t>
            </a:r>
            <a:r>
              <a:rPr lang="ru-RU" sz="3600" dirty="0"/>
              <a:t> [</a:t>
            </a:r>
            <a:r>
              <a:rPr lang="ru-RU" sz="3600" dirty="0" err="1"/>
              <a:t>K.Pribram</a:t>
            </a:r>
            <a:r>
              <a:rPr lang="ru-RU" sz="3600" dirty="0"/>
              <a:t> «</a:t>
            </a:r>
            <a:r>
              <a:rPr lang="ru-RU" sz="3600" i="1" dirty="0" err="1"/>
              <a:t>Languages</a:t>
            </a:r>
            <a:r>
              <a:rPr lang="ru-RU" sz="3600" i="1" dirty="0"/>
              <a:t> </a:t>
            </a:r>
            <a:r>
              <a:rPr lang="ru-RU" sz="3600" i="1" dirty="0" err="1"/>
              <a:t>of</a:t>
            </a:r>
            <a:r>
              <a:rPr lang="ru-RU" sz="3600" i="1" dirty="0"/>
              <a:t> </a:t>
            </a:r>
            <a:r>
              <a:rPr lang="ru-RU" sz="3600" i="1" dirty="0" err="1"/>
              <a:t>the</a:t>
            </a:r>
            <a:r>
              <a:rPr lang="ru-RU" sz="3600" i="1" dirty="0"/>
              <a:t> </a:t>
            </a:r>
            <a:r>
              <a:rPr lang="ru-RU" sz="3600" i="1" dirty="0" err="1"/>
              <a:t>Brain</a:t>
            </a:r>
            <a:r>
              <a:rPr lang="ru-RU" sz="3600" dirty="0"/>
              <a:t>», 1971; </a:t>
            </a:r>
            <a:r>
              <a:rPr lang="ru-RU" sz="3600" dirty="0" err="1"/>
              <a:t>etc</a:t>
            </a:r>
            <a:r>
              <a:rPr lang="ru-RU" sz="3600" dirty="0"/>
              <a:t>]</a:t>
            </a:r>
            <a:r>
              <a:rPr lang="ru-RU" sz="3600" dirty="0" smtClean="0"/>
              <a:t>.</a:t>
            </a:r>
            <a:r>
              <a:rPr lang="en-US" sz="3600" dirty="0" smtClean="0"/>
              <a:t/>
            </a:r>
            <a:br>
              <a:rPr lang="en-US" sz="3600" dirty="0" smtClean="0"/>
            </a:br>
            <a:r>
              <a:rPr lang="en-US" sz="3600" dirty="0"/>
              <a:t/>
            </a:r>
            <a:br>
              <a:rPr lang="en-US" sz="3600" dirty="0"/>
            </a:br>
            <a:r>
              <a:rPr lang="en-US" sz="3600" dirty="0" smtClean="0"/>
              <a:t/>
            </a:r>
            <a:br>
              <a:rPr lang="en-US" sz="3600" dirty="0" smtClean="0"/>
            </a:br>
            <a:r>
              <a:rPr lang="ru-RU" sz="3600" dirty="0" smtClean="0"/>
              <a:t> </a:t>
            </a: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t>
            </a:r>
            <a:br>
              <a:rPr lang="en-US" sz="3200" dirty="0" smtClean="0"/>
            </a:br>
            <a:r>
              <a:rPr lang="en-US" sz="3200" dirty="0" smtClean="0"/>
              <a:t> </a:t>
            </a:r>
            <a:br>
              <a:rPr lang="en-US" sz="3200" dirty="0" smtClean="0"/>
            </a:br>
            <a:r>
              <a:rPr lang="en-US" sz="3200" dirty="0" smtClean="0"/>
              <a:t/>
            </a:r>
            <a:br>
              <a:rPr lang="en-US" sz="3200" dirty="0" smtClean="0"/>
            </a:br>
            <a:r>
              <a:rPr lang="en-US" sz="3200" dirty="0" smtClean="0"/>
              <a:t/>
            </a:r>
            <a:br>
              <a:rPr lang="en-US" sz="3200" dirty="0" smtClean="0"/>
            </a:br>
            <a:r>
              <a:rPr lang="ru-RU" sz="3200" dirty="0" smtClean="0"/>
              <a:t/>
            </a:r>
            <a:br>
              <a:rPr lang="ru-RU" sz="3200" dirty="0" smtClean="0"/>
            </a:br>
            <a:r>
              <a:rPr lang="en-US" sz="3200" dirty="0" smtClean="0"/>
              <a:t/>
            </a:r>
            <a:br>
              <a:rPr lang="en-US" sz="3200" dirty="0" smtClean="0"/>
            </a:br>
            <a:r>
              <a:rPr lang="en-US" sz="3200" dirty="0" smtClean="0"/>
              <a:t> </a:t>
            </a:r>
            <a:r>
              <a:rPr lang="ru-RU" dirty="0" smtClean="0"/>
              <a:t/>
            </a:r>
            <a:br>
              <a:rPr lang="ru-RU" dirty="0" smtClean="0"/>
            </a:br>
            <a:r>
              <a:rPr lang="en-US" dirty="0" smtClean="0"/>
              <a:t>   </a:t>
            </a:r>
            <a:r>
              <a:rPr lang="ru-RU" dirty="0" smtClean="0"/>
              <a:t>        </a:t>
            </a:r>
            <a:r>
              <a:rPr lang="en-US" dirty="0" smtClean="0"/>
              <a:t>      </a:t>
            </a:r>
            <a:r>
              <a:rPr lang="ru-RU" dirty="0" smtClean="0"/>
              <a:t/>
            </a:r>
            <a:br>
              <a:rPr lang="ru-RU" dirty="0" smtClean="0"/>
            </a:br>
            <a:r>
              <a:rPr lang="ru-RU" dirty="0" smtClean="0"/>
              <a:t> </a:t>
            </a:r>
            <a:br>
              <a:rPr lang="ru-RU" dirty="0" smtClean="0"/>
            </a:br>
            <a:endParaRPr lang="en-US" dirty="0"/>
          </a:p>
        </p:txBody>
      </p:sp>
      <p:sp>
        <p:nvSpPr>
          <p:cNvPr id="3" name="Subtitle 2"/>
          <p:cNvSpPr>
            <a:spLocks noGrp="1"/>
          </p:cNvSpPr>
          <p:nvPr>
            <p:ph type="subTitle" idx="1"/>
          </p:nvPr>
        </p:nvSpPr>
        <p:spPr>
          <a:xfrm flipV="1">
            <a:off x="1371600" y="6857999"/>
            <a:ext cx="6400800" cy="45719"/>
          </a:xfrm>
        </p:spPr>
        <p:txBody>
          <a:bodyPr>
            <a:normAutofit fontScale="25000" lnSpcReduction="20000"/>
          </a:bodyPr>
          <a:lstStyle/>
          <a:p>
            <a:endParaRPr lang="en-US" dirty="0"/>
          </a:p>
        </p:txBody>
      </p:sp>
    </p:spTree>
    <p:extLst>
      <p:ext uri="{BB962C8B-B14F-4D97-AF65-F5344CB8AC3E}">
        <p14:creationId xmlns:p14="http://schemas.microsoft.com/office/powerpoint/2010/main" val="156946800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8"/>
          </a:xfrm>
        </p:spPr>
        <p:txBody>
          <a:bodyPr>
            <a:normAutofit fontScale="90000"/>
          </a:bodyPr>
          <a:lstStyle/>
          <a:p>
            <a:pPr algn="just">
              <a:lnSpc>
                <a:spcPct val="90000"/>
              </a:lnSpc>
            </a:pP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ru-RU" sz="3200" dirty="0" smtClean="0"/>
              <a:t/>
            </a:r>
            <a:br>
              <a:rPr lang="ru-RU" sz="3200" dirty="0" smtClean="0"/>
            </a:br>
            <a:r>
              <a:rPr lang="en-US" sz="3200" dirty="0" smtClean="0"/>
              <a:t>  </a:t>
            </a:r>
            <a:br>
              <a:rPr lang="en-US" sz="3200" dirty="0" smtClean="0"/>
            </a:br>
            <a:r>
              <a:rPr lang="en-US" sz="3200" dirty="0" smtClean="0"/>
              <a:t/>
            </a:r>
            <a:br>
              <a:rPr lang="en-US" sz="3200" dirty="0" smtClean="0"/>
            </a:br>
            <a:r>
              <a:rPr lang="en-US" sz="3200" dirty="0"/>
              <a:t/>
            </a:r>
            <a:br>
              <a:rPr lang="en-US" sz="3200" dirty="0"/>
            </a:br>
            <a:r>
              <a:rPr lang="en-US" sz="3200" dirty="0" smtClean="0"/>
              <a:t> </a:t>
            </a:r>
            <a:br>
              <a:rPr lang="en-US" sz="3200" dirty="0" smtClean="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smtClean="0"/>
              <a:t> </a:t>
            </a:r>
            <a:r>
              <a:rPr lang="en-US" sz="3200" dirty="0"/>
              <a:t> </a:t>
            </a:r>
            <a:r>
              <a:rPr lang="ru-RU" sz="3200" dirty="0" err="1"/>
              <a:t>Physical</a:t>
            </a:r>
            <a:r>
              <a:rPr lang="ru-RU" sz="3200" dirty="0"/>
              <a:t> </a:t>
            </a:r>
            <a:r>
              <a:rPr lang="ru-RU" sz="3200" dirty="0" err="1"/>
              <a:t>holography</a:t>
            </a:r>
            <a:r>
              <a:rPr lang="ru-RU" sz="3200" dirty="0"/>
              <a:t> </a:t>
            </a:r>
            <a:r>
              <a:rPr lang="ru-RU" sz="3200" dirty="0" err="1"/>
              <a:t>is</a:t>
            </a:r>
            <a:r>
              <a:rPr lang="ru-RU" sz="3200" dirty="0"/>
              <a:t> </a:t>
            </a:r>
            <a:r>
              <a:rPr lang="ru-RU" sz="3200" dirty="0" err="1"/>
              <a:t>based</a:t>
            </a:r>
            <a:r>
              <a:rPr lang="ru-RU" sz="3200" dirty="0"/>
              <a:t> </a:t>
            </a:r>
            <a:r>
              <a:rPr lang="ru-RU" sz="3200" dirty="0" err="1"/>
              <a:t>on</a:t>
            </a:r>
            <a:r>
              <a:rPr lang="ru-RU" sz="3200" dirty="0"/>
              <a:t> </a:t>
            </a:r>
            <a:r>
              <a:rPr lang="ru-RU" sz="3200" dirty="0" err="1"/>
              <a:t>two</a:t>
            </a:r>
            <a:r>
              <a:rPr lang="ru-RU" sz="3200" dirty="0"/>
              <a:t> </a:t>
            </a:r>
            <a:r>
              <a:rPr lang="ru-RU" sz="3200" dirty="0" err="1"/>
              <a:t>coherent</a:t>
            </a:r>
            <a:r>
              <a:rPr lang="ru-RU" sz="3200" dirty="0"/>
              <a:t> </a:t>
            </a:r>
            <a:r>
              <a:rPr lang="ru-RU" sz="3200" dirty="0" err="1"/>
              <a:t>physical</a:t>
            </a:r>
            <a:r>
              <a:rPr lang="ru-RU" sz="3200" dirty="0"/>
              <a:t> </a:t>
            </a:r>
            <a:r>
              <a:rPr lang="ru-RU" sz="3600" dirty="0" err="1"/>
              <a:t>waves</a:t>
            </a:r>
            <a:r>
              <a:rPr lang="ru-RU" sz="3600" dirty="0"/>
              <a:t>. </a:t>
            </a:r>
            <a:r>
              <a:rPr lang="ru-RU" sz="3600" dirty="0" err="1"/>
              <a:t>But</a:t>
            </a:r>
            <a:r>
              <a:rPr lang="ru-RU" sz="3600" dirty="0"/>
              <a:t> </a:t>
            </a:r>
            <a:r>
              <a:rPr lang="ru-RU" sz="3600" dirty="0" err="1"/>
              <a:t>physical</a:t>
            </a:r>
            <a:r>
              <a:rPr lang="ru-RU" sz="3600" dirty="0"/>
              <a:t> </a:t>
            </a:r>
            <a:r>
              <a:rPr lang="ru-RU" sz="3600" dirty="0" err="1"/>
              <a:t>waves</a:t>
            </a:r>
            <a:r>
              <a:rPr lang="ru-RU" sz="3600" dirty="0"/>
              <a:t> </a:t>
            </a:r>
            <a:r>
              <a:rPr lang="ru-RU" sz="3600" dirty="0" err="1"/>
              <a:t>can</a:t>
            </a:r>
            <a:r>
              <a:rPr lang="ru-RU" sz="3600" dirty="0"/>
              <a:t> </a:t>
            </a:r>
            <a:r>
              <a:rPr lang="ru-RU" sz="3600" dirty="0" err="1"/>
              <a:t>be</a:t>
            </a:r>
            <a:r>
              <a:rPr lang="ru-RU" sz="3600" dirty="0"/>
              <a:t> </a:t>
            </a:r>
            <a:r>
              <a:rPr lang="ru-RU" sz="3600" dirty="0" err="1"/>
              <a:t>modeled</a:t>
            </a:r>
            <a:r>
              <a:rPr lang="ru-RU" sz="3600" dirty="0"/>
              <a:t> </a:t>
            </a:r>
            <a:r>
              <a:rPr lang="ru-RU" sz="3600" dirty="0" err="1"/>
              <a:t>digitally</a:t>
            </a:r>
            <a:r>
              <a:rPr lang="ru-RU" sz="3600" dirty="0"/>
              <a:t> </a:t>
            </a:r>
            <a:r>
              <a:rPr lang="en-US" sz="3600" dirty="0"/>
              <a:t>in computers (“digital holography”)</a:t>
            </a:r>
            <a:r>
              <a:rPr lang="ru-RU" sz="3600" dirty="0"/>
              <a:t>. </a:t>
            </a:r>
            <a:r>
              <a:rPr lang="en-US" sz="3600" dirty="0"/>
              <a:t>T</a:t>
            </a:r>
            <a:r>
              <a:rPr lang="ru-RU" sz="3600" dirty="0" err="1"/>
              <a:t>he</a:t>
            </a:r>
            <a:r>
              <a:rPr lang="ru-RU" sz="3600" dirty="0"/>
              <a:t> </a:t>
            </a:r>
            <a:r>
              <a:rPr lang="ru-RU" sz="3600" dirty="0" err="1"/>
              <a:t>Japanese</a:t>
            </a:r>
            <a:r>
              <a:rPr lang="ru-RU" sz="3600" dirty="0"/>
              <a:t> </a:t>
            </a:r>
            <a:r>
              <a:rPr lang="ru-RU" sz="3600" dirty="0" err="1"/>
              <a:t>article</a:t>
            </a:r>
            <a:r>
              <a:rPr lang="ru-RU" sz="3600" dirty="0"/>
              <a:t> «</a:t>
            </a:r>
            <a:r>
              <a:rPr lang="ru-RU" sz="3600" b="1" dirty="0" err="1"/>
              <a:t>Holography</a:t>
            </a:r>
            <a:r>
              <a:rPr lang="ru-RU" sz="3600" b="1" dirty="0"/>
              <a:t> </a:t>
            </a:r>
            <a:r>
              <a:rPr lang="ru-RU" sz="3600" b="1" dirty="0" err="1"/>
              <a:t>by</a:t>
            </a:r>
            <a:r>
              <a:rPr lang="ru-RU" sz="3600" b="1" dirty="0"/>
              <a:t> </a:t>
            </a:r>
            <a:r>
              <a:rPr lang="ru-RU" sz="3600" b="1" dirty="0" err="1"/>
              <a:t>Walsh</a:t>
            </a:r>
            <a:r>
              <a:rPr lang="ru-RU" sz="3600" b="1" dirty="0"/>
              <a:t> </a:t>
            </a:r>
            <a:r>
              <a:rPr lang="ru-RU" sz="3600" b="1" dirty="0" err="1"/>
              <a:t>waves</a:t>
            </a:r>
            <a:r>
              <a:rPr lang="ru-RU" sz="3600" dirty="0"/>
              <a:t>» [</a:t>
            </a:r>
            <a:r>
              <a:rPr lang="ru-RU" sz="3600" dirty="0" err="1"/>
              <a:t>Morita</a:t>
            </a:r>
            <a:r>
              <a:rPr lang="ru-RU" sz="3600" dirty="0"/>
              <a:t>, </a:t>
            </a:r>
            <a:r>
              <a:rPr lang="ru-RU" sz="3600" dirty="0" err="1"/>
              <a:t>Sakurai</a:t>
            </a:r>
            <a:r>
              <a:rPr lang="ru-RU" sz="3600" dirty="0"/>
              <a:t>, 1973</a:t>
            </a:r>
            <a:r>
              <a:rPr lang="en-US" sz="3600" dirty="0"/>
              <a:t>] for electric </a:t>
            </a:r>
            <a:r>
              <a:rPr lang="en-US" sz="3600" dirty="0" err="1"/>
              <a:t>curcuits</a:t>
            </a:r>
            <a:r>
              <a:rPr lang="en-US" sz="3600" dirty="0"/>
              <a:t> with logical operations in them was the pioneer work, which was followed by other authors. </a:t>
            </a:r>
            <a:r>
              <a:rPr lang="ru-RU" sz="3600" dirty="0" err="1"/>
              <a:t>The</a:t>
            </a:r>
            <a:r>
              <a:rPr lang="ru-RU" sz="3600" dirty="0"/>
              <a:t> </a:t>
            </a:r>
            <a:r>
              <a:rPr lang="ru-RU" sz="3600" dirty="0" err="1"/>
              <a:t>work</a:t>
            </a:r>
            <a:r>
              <a:rPr lang="ru-RU" sz="3600" dirty="0"/>
              <a:t> </a:t>
            </a:r>
            <a:r>
              <a:rPr lang="ru-RU" sz="3600" dirty="0" err="1"/>
              <a:t>was</a:t>
            </a:r>
            <a:r>
              <a:rPr lang="ru-RU" sz="3600" dirty="0"/>
              <a:t> </a:t>
            </a:r>
            <a:r>
              <a:rPr lang="ru-RU" sz="3600" dirty="0" err="1"/>
              <a:t>devoted</a:t>
            </a:r>
            <a:r>
              <a:rPr lang="ru-RU" sz="3600" dirty="0"/>
              <a:t> </a:t>
            </a:r>
            <a:r>
              <a:rPr lang="ru-RU" sz="3600" dirty="0" err="1"/>
              <a:t>to</a:t>
            </a:r>
            <a:r>
              <a:rPr lang="ru-RU" sz="3600" dirty="0"/>
              <a:t> </a:t>
            </a:r>
            <a:r>
              <a:rPr lang="ru-RU" sz="3600" dirty="0" err="1"/>
              <a:t>Walsh</a:t>
            </a:r>
            <a:r>
              <a:rPr lang="ru-RU" sz="3600" dirty="0"/>
              <a:t> </a:t>
            </a:r>
            <a:r>
              <a:rPr lang="ru-RU" sz="3600" dirty="0" err="1"/>
              <a:t>waves</a:t>
            </a:r>
            <a:r>
              <a:rPr lang="ru-RU" sz="3600" dirty="0"/>
              <a:t> (</a:t>
            </a:r>
            <a:r>
              <a:rPr lang="ru-RU" sz="3600" dirty="0" err="1"/>
              <a:t>or</a:t>
            </a:r>
            <a:r>
              <a:rPr lang="ru-RU" sz="3600" dirty="0"/>
              <a:t> </a:t>
            </a:r>
            <a:r>
              <a:rPr lang="ru-RU" sz="3600" dirty="0" err="1"/>
              <a:t>Walsh</a:t>
            </a:r>
            <a:r>
              <a:rPr lang="ru-RU" sz="3600" dirty="0"/>
              <a:t> </a:t>
            </a:r>
            <a:r>
              <a:rPr lang="ru-RU" sz="3600" dirty="0" err="1"/>
              <a:t>functions</a:t>
            </a:r>
            <a:r>
              <a:rPr lang="ru-RU" sz="3600" dirty="0"/>
              <a:t>)</a:t>
            </a:r>
            <a:r>
              <a:rPr lang="en-US" sz="3600" dirty="0"/>
              <a:t> </a:t>
            </a:r>
            <a:r>
              <a:rPr lang="ru-RU" sz="3600" dirty="0" err="1"/>
              <a:t>propagate</a:t>
            </a:r>
            <a:r>
              <a:rPr lang="en-US" sz="3600" dirty="0"/>
              <a:t>d</a:t>
            </a:r>
            <a:r>
              <a:rPr lang="ru-RU" sz="3600" dirty="0"/>
              <a:t> </a:t>
            </a:r>
            <a:r>
              <a:rPr lang="ru-RU" sz="3600" dirty="0" err="1"/>
              <a:t>through</a:t>
            </a:r>
            <a:r>
              <a:rPr lang="ru-RU" sz="3600" dirty="0"/>
              <a:t> </a:t>
            </a:r>
            <a:r>
              <a:rPr lang="ru-RU" sz="3600" dirty="0" err="1"/>
              <a:t>electronic</a:t>
            </a:r>
            <a:r>
              <a:rPr lang="ru-RU" sz="3600" dirty="0"/>
              <a:t> </a:t>
            </a:r>
            <a:r>
              <a:rPr lang="ru-RU" sz="3600" dirty="0" err="1" smtClean="0"/>
              <a:t>circuits</a:t>
            </a:r>
            <a:r>
              <a:rPr lang="ru-RU" sz="3600" dirty="0" smtClean="0"/>
              <a:t>. </a:t>
            </a:r>
            <a:r>
              <a:rPr lang="en-US" sz="3600" dirty="0" smtClean="0"/>
              <a:t/>
            </a:r>
            <a:br>
              <a:rPr lang="en-US" sz="3600" dirty="0" smtClean="0"/>
            </a:br>
            <a:r>
              <a:rPr lang="en-US" sz="3600" dirty="0" smtClean="0"/>
              <a:t/>
            </a:r>
            <a:br>
              <a:rPr lang="en-US" sz="3600" dirty="0" smtClean="0"/>
            </a:br>
            <a:r>
              <a:rPr lang="en-US" sz="3600" dirty="0"/>
              <a:t/>
            </a:r>
            <a:br>
              <a:rPr lang="en-US" sz="3600" dirty="0"/>
            </a:br>
            <a:r>
              <a:rPr lang="en-US" sz="3200" dirty="0"/>
              <a:t/>
            </a:r>
            <a:br>
              <a:rPr lang="en-US" sz="3200" dirty="0"/>
            </a:br>
            <a:r>
              <a:rPr lang="en-US" sz="3200" dirty="0"/>
              <a:t/>
            </a:r>
            <a:br>
              <a:rPr lang="en-US" sz="3200" dirty="0"/>
            </a:br>
            <a:r>
              <a:rPr lang="en-US" sz="3200" dirty="0"/>
              <a:t/>
            </a:r>
            <a:br>
              <a:rPr lang="en-US" sz="3200" dirty="0"/>
            </a:br>
            <a:r>
              <a:rPr lang="en-US" sz="3200" dirty="0"/>
              <a:t/>
            </a:r>
            <a:br>
              <a:rPr lang="en-US" sz="3200" dirty="0"/>
            </a:br>
            <a:r>
              <a:rPr lang="en-US" sz="3200" dirty="0"/>
              <a:t> </a:t>
            </a:r>
            <a:r>
              <a:rPr lang="en-US" sz="3100" dirty="0" smtClean="0"/>
              <a:t/>
            </a:r>
            <a:br>
              <a:rPr lang="en-US" sz="3100" dirty="0" smtClean="0"/>
            </a:br>
            <a:r>
              <a:rPr lang="en-US" sz="3100" dirty="0"/>
              <a:t/>
            </a:r>
            <a:br>
              <a:rPr lang="en-US" sz="3100" dirty="0"/>
            </a:br>
            <a:r>
              <a:rPr lang="en-US" sz="3100" dirty="0" smtClean="0"/>
              <a:t/>
            </a:r>
            <a:br>
              <a:rPr lang="en-US" sz="3100" dirty="0" smtClean="0"/>
            </a:br>
            <a:r>
              <a:rPr lang="en-US" sz="3100" dirty="0" smtClean="0"/>
              <a:t>  </a:t>
            </a: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t>
            </a:r>
            <a:br>
              <a:rPr lang="en-US" sz="3200" dirty="0" smtClean="0"/>
            </a:br>
            <a:r>
              <a:rPr lang="en-US" sz="3200" dirty="0" smtClean="0"/>
              <a:t> </a:t>
            </a:r>
            <a:br>
              <a:rPr lang="en-US" sz="3200" dirty="0" smtClean="0"/>
            </a:br>
            <a:r>
              <a:rPr lang="en-US" sz="3200" dirty="0" smtClean="0"/>
              <a:t/>
            </a:r>
            <a:br>
              <a:rPr lang="en-US" sz="3200" dirty="0" smtClean="0"/>
            </a:br>
            <a:r>
              <a:rPr lang="en-US" sz="3200" dirty="0" smtClean="0"/>
              <a:t/>
            </a:r>
            <a:br>
              <a:rPr lang="en-US" sz="3200" dirty="0" smtClean="0"/>
            </a:br>
            <a:r>
              <a:rPr lang="ru-RU" sz="3200" dirty="0" smtClean="0"/>
              <a:t/>
            </a:r>
            <a:br>
              <a:rPr lang="ru-RU" sz="3200" dirty="0" smtClean="0"/>
            </a:br>
            <a:r>
              <a:rPr lang="en-US" sz="3200" dirty="0" smtClean="0"/>
              <a:t/>
            </a:r>
            <a:br>
              <a:rPr lang="en-US" sz="3200" dirty="0" smtClean="0"/>
            </a:br>
            <a:r>
              <a:rPr lang="en-US" sz="3200" dirty="0" smtClean="0"/>
              <a:t> </a:t>
            </a:r>
            <a:r>
              <a:rPr lang="ru-RU" dirty="0" smtClean="0"/>
              <a:t/>
            </a:r>
            <a:br>
              <a:rPr lang="ru-RU" dirty="0" smtClean="0"/>
            </a:br>
            <a:r>
              <a:rPr lang="en-US" dirty="0" smtClean="0"/>
              <a:t>   </a:t>
            </a:r>
            <a:r>
              <a:rPr lang="ru-RU" dirty="0" smtClean="0"/>
              <a:t>        </a:t>
            </a:r>
            <a:r>
              <a:rPr lang="en-US" dirty="0" smtClean="0"/>
              <a:t>      </a:t>
            </a:r>
            <a:r>
              <a:rPr lang="ru-RU" dirty="0" smtClean="0"/>
              <a:t/>
            </a:r>
            <a:br>
              <a:rPr lang="ru-RU" dirty="0" smtClean="0"/>
            </a:br>
            <a:r>
              <a:rPr lang="ru-RU" dirty="0" smtClean="0"/>
              <a:t> </a:t>
            </a:r>
            <a:br>
              <a:rPr lang="ru-RU" dirty="0" smtClean="0"/>
            </a:br>
            <a:endParaRPr lang="en-US" dirty="0"/>
          </a:p>
        </p:txBody>
      </p:sp>
      <p:sp>
        <p:nvSpPr>
          <p:cNvPr id="3" name="Subtitle 2"/>
          <p:cNvSpPr>
            <a:spLocks noGrp="1"/>
          </p:cNvSpPr>
          <p:nvPr>
            <p:ph type="subTitle" idx="1"/>
          </p:nvPr>
        </p:nvSpPr>
        <p:spPr>
          <a:xfrm flipV="1">
            <a:off x="1371600" y="6857999"/>
            <a:ext cx="6400800" cy="45719"/>
          </a:xfrm>
        </p:spPr>
        <p:txBody>
          <a:bodyPr>
            <a:normAutofit fontScale="25000" lnSpcReduction="20000"/>
          </a:bodyPr>
          <a:lstStyle/>
          <a:p>
            <a:endParaRPr lang="en-US" dirty="0"/>
          </a:p>
        </p:txBody>
      </p:sp>
      <p:sp>
        <p:nvSpPr>
          <p:cNvPr id="4" name="TextBox 3"/>
          <p:cNvSpPr txBox="1"/>
          <p:nvPr/>
        </p:nvSpPr>
        <p:spPr>
          <a:xfrm>
            <a:off x="3810000" y="4003524"/>
            <a:ext cx="184666" cy="369332"/>
          </a:xfrm>
          <a:prstGeom prst="rect">
            <a:avLst/>
          </a:prstGeom>
          <a:noFill/>
        </p:spPr>
        <p:txBody>
          <a:bodyPr wrap="none" rtlCol="0">
            <a:spAutoFit/>
          </a:bodyPr>
          <a:lstStyle/>
          <a:p>
            <a:endParaRPr lang="en-US" dirty="0"/>
          </a:p>
        </p:txBody>
      </p:sp>
      <p:graphicFrame>
        <p:nvGraphicFramePr>
          <p:cNvPr id="5" name="Object 3"/>
          <p:cNvGraphicFramePr>
            <a:graphicFrameLocks noChangeAspect="1"/>
          </p:cNvGraphicFramePr>
          <p:nvPr>
            <p:extLst>
              <p:ext uri="{D42A27DB-BD31-4B8C-83A1-F6EECF244321}">
                <p14:modId xmlns:p14="http://schemas.microsoft.com/office/powerpoint/2010/main" val="1773764501"/>
              </p:ext>
            </p:extLst>
          </p:nvPr>
        </p:nvGraphicFramePr>
        <p:xfrm>
          <a:off x="1632856" y="4372856"/>
          <a:ext cx="6554945" cy="2226235"/>
        </p:xfrm>
        <a:graphic>
          <a:graphicData uri="http://schemas.openxmlformats.org/presentationml/2006/ole">
            <mc:AlternateContent xmlns:mc="http://schemas.openxmlformats.org/markup-compatibility/2006">
              <mc:Choice xmlns:v="urn:schemas-microsoft-com:vml" Requires="v">
                <p:oleObj spid="_x0000_s26703" name="Image" r:id="rId4" imgW="8787302" imgH="2984127" progId="Photoshop.Image.7">
                  <p:embed/>
                </p:oleObj>
              </mc:Choice>
              <mc:Fallback>
                <p:oleObj name="Image" r:id="rId4" imgW="8787302" imgH="2984127" progId="Photoshop.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2856" y="4372856"/>
                        <a:ext cx="6554945" cy="2226235"/>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274767353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Заголовок 1"/>
          <p:cNvSpPr>
            <a:spLocks noGrp="1"/>
          </p:cNvSpPr>
          <p:nvPr>
            <p:ph type="title"/>
          </p:nvPr>
        </p:nvSpPr>
        <p:spPr>
          <a:xfrm>
            <a:off x="0" y="0"/>
            <a:ext cx="9144000" cy="6858000"/>
          </a:xfrm>
        </p:spPr>
        <p:txBody>
          <a:bodyPr>
            <a:normAutofit fontScale="90000"/>
          </a:bodyPr>
          <a:lstStyle/>
          <a:p>
            <a:pPr algn="just">
              <a:lnSpc>
                <a:spcPct val="80000"/>
              </a:lnSpc>
            </a:pPr>
            <a:r>
              <a:rPr lang="en-US" sz="2800" dirty="0"/>
              <a:t> </a:t>
            </a:r>
            <a:r>
              <a:rPr lang="en-US" sz="2800" dirty="0" smtClean="0"/>
              <a:t>    </a:t>
            </a:r>
            <a:r>
              <a:rPr lang="ru-RU" sz="2800" dirty="0"/>
              <a:t/>
            </a:r>
            <a:br>
              <a:rPr lang="ru-RU" sz="2800" dirty="0"/>
            </a:br>
            <a:r>
              <a:rPr lang="ru-RU" sz="2800" dirty="0" smtClean="0"/>
              <a:t/>
            </a:r>
            <a:br>
              <a:rPr lang="ru-RU" sz="2800" dirty="0" smtClean="0"/>
            </a:b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a:t/>
            </a:r>
            <a:br>
              <a:rPr lang="en-US" sz="2800" dirty="0"/>
            </a:br>
            <a:r>
              <a:rPr lang="en-US" sz="3600" dirty="0" smtClean="0"/>
              <a:t> </a:t>
            </a:r>
            <a:br>
              <a:rPr lang="en-US" sz="3600" dirty="0" smtClean="0"/>
            </a:br>
            <a:r>
              <a:rPr lang="en-US" sz="3600" dirty="0" smtClean="0"/>
              <a:t>   Genetic information is written in DNA by means of sequences of 4 letters: adenine A, </a:t>
            </a:r>
            <a:r>
              <a:rPr lang="en-US" sz="3600" dirty="0"/>
              <a:t>cytosine C, guanine G, thymine </a:t>
            </a:r>
            <a:r>
              <a:rPr lang="en-US" sz="3600" dirty="0" smtClean="0"/>
              <a:t>T.</a:t>
            </a:r>
            <a:r>
              <a:rPr lang="ru-RU" sz="3600" dirty="0" smtClean="0"/>
              <a:t> </a:t>
            </a:r>
            <a:r>
              <a:rPr lang="en-US" sz="3600" dirty="0" smtClean="0"/>
              <a:t>(The RNA-alphabet also contains 4 letters: </a:t>
            </a:r>
            <a:r>
              <a:rPr lang="en-US" sz="3600" dirty="0"/>
              <a:t>adenine A, cytosine C, guanine G, thymine </a:t>
            </a:r>
            <a:r>
              <a:rPr lang="en-US" sz="3600" dirty="0" smtClean="0"/>
              <a:t>T).</a:t>
            </a:r>
            <a:r>
              <a:rPr lang="ru-RU" sz="3600" dirty="0" smtClean="0"/>
              <a:t> </a:t>
            </a:r>
            <a:r>
              <a:rPr lang="en-US" sz="3600" dirty="0" smtClean="0"/>
              <a:t/>
            </a:r>
            <a:br>
              <a:rPr lang="en-US" sz="3600" dirty="0" smtClean="0"/>
            </a:br>
            <a:r>
              <a:rPr lang="en-US" sz="3600" dirty="0" smtClean="0"/>
              <a:t>    Two questions arise:</a:t>
            </a:r>
            <a:br>
              <a:rPr lang="en-US" sz="3600" dirty="0" smtClean="0"/>
            </a:br>
            <a:r>
              <a:rPr lang="en-US" sz="3600" dirty="0" smtClean="0"/>
              <a:t>  </a:t>
            </a:r>
            <a:r>
              <a:rPr lang="en-US" sz="3600" dirty="0"/>
              <a:t>  1) why the genetic alphabet is constructed by Nature on the base of 4 letters? (why not, for example, 30 or 50 letters?);</a:t>
            </a:r>
            <a:br>
              <a:rPr lang="en-US" sz="3600" dirty="0"/>
            </a:br>
            <a:r>
              <a:rPr lang="en-US" sz="3600" dirty="0"/>
              <a:t>       2) why the alphabet is constructed on the base of these simple molecules though millions other molecules exist?</a:t>
            </a:r>
            <a:r>
              <a:rPr lang="en-US" sz="2800" dirty="0" smtClean="0"/>
              <a:t/>
            </a:r>
            <a:br>
              <a:rPr lang="en-US" sz="2800" dirty="0" smtClean="0"/>
            </a:br>
            <a:r>
              <a:rPr lang="en-US" sz="2800" dirty="0" smtClean="0"/>
              <a:t/>
            </a:r>
            <a:br>
              <a:rPr lang="en-US" sz="2800" dirty="0" smtClean="0"/>
            </a:br>
            <a:r>
              <a:rPr lang="en-US" sz="2800" dirty="0"/>
              <a:t/>
            </a:r>
            <a:br>
              <a:rPr lang="en-US" sz="2800" dirty="0"/>
            </a:br>
            <a:r>
              <a:rPr lang="en-US" sz="3600" dirty="0" smtClean="0"/>
              <a:t/>
            </a:r>
            <a:br>
              <a:rPr lang="en-US" sz="3600" dirty="0" smtClean="0"/>
            </a:br>
            <a:r>
              <a:rPr lang="ru-RU" sz="3200" dirty="0">
                <a:latin typeface="Calibri" charset="0"/>
              </a:rPr>
              <a:t/>
            </a:r>
            <a:br>
              <a:rPr lang="ru-RU" sz="3200" dirty="0">
                <a:latin typeface="Calibri" charset="0"/>
              </a:rPr>
            </a:br>
            <a:r>
              <a:rPr lang="ru-RU" dirty="0" smtClean="0">
                <a:latin typeface="Calibri" charset="0"/>
              </a:rPr>
              <a:t/>
            </a:r>
            <a:br>
              <a:rPr lang="ru-RU" dirty="0" smtClean="0">
                <a:latin typeface="Calibri" charset="0"/>
              </a:rPr>
            </a:br>
            <a:r>
              <a:rPr lang="ru-RU" dirty="0">
                <a:latin typeface="Calibri" charset="0"/>
              </a:rPr>
              <a:t/>
            </a:r>
            <a:br>
              <a:rPr lang="ru-RU" dirty="0">
                <a:latin typeface="Calibri" charset="0"/>
              </a:rPr>
            </a:br>
            <a:r>
              <a:rPr lang="en-US" dirty="0" smtClean="0">
                <a:latin typeface="Calibri" charset="0"/>
              </a:rPr>
              <a:t/>
            </a:r>
            <a:br>
              <a:rPr lang="en-US" dirty="0" smtClean="0">
                <a:latin typeface="Calibri" charset="0"/>
              </a:rPr>
            </a:br>
            <a:endParaRPr lang="en-US" dirty="0">
              <a:latin typeface="Calibri" charset="0"/>
            </a:endParaRPr>
          </a:p>
        </p:txBody>
      </p:sp>
      <p:pic>
        <p:nvPicPr>
          <p:cNvPr id="3" name="Picture 2"/>
          <p:cNvPicPr>
            <a:picLocks noChangeAspect="1"/>
          </p:cNvPicPr>
          <p:nvPr/>
        </p:nvPicPr>
        <p:blipFill>
          <a:blip r:embed="rId3"/>
          <a:stretch>
            <a:fillRect/>
          </a:stretch>
        </p:blipFill>
        <p:spPr>
          <a:xfrm>
            <a:off x="865409" y="228600"/>
            <a:ext cx="3276600" cy="2133600"/>
          </a:xfrm>
          <a:prstGeom prst="rect">
            <a:avLst/>
          </a:prstGeom>
        </p:spPr>
      </p:pic>
      <p:graphicFrame>
        <p:nvGraphicFramePr>
          <p:cNvPr id="7" name="Object 3"/>
          <p:cNvGraphicFramePr>
            <a:graphicFrameLocks noChangeAspect="1"/>
          </p:cNvGraphicFramePr>
          <p:nvPr>
            <p:extLst>
              <p:ext uri="{D42A27DB-BD31-4B8C-83A1-F6EECF244321}">
                <p14:modId xmlns:p14="http://schemas.microsoft.com/office/powerpoint/2010/main" val="3538407966"/>
              </p:ext>
            </p:extLst>
          </p:nvPr>
        </p:nvGraphicFramePr>
        <p:xfrm>
          <a:off x="5092095" y="50659"/>
          <a:ext cx="2890756" cy="2541721"/>
        </p:xfrm>
        <a:graphic>
          <a:graphicData uri="http://schemas.openxmlformats.org/presentationml/2006/ole">
            <mc:AlternateContent xmlns:mc="http://schemas.openxmlformats.org/markup-compatibility/2006">
              <mc:Choice xmlns:v="urn:schemas-microsoft-com:vml" Requires="v">
                <p:oleObj spid="_x0000_s20668" name="Image" r:id="rId4" imgW="6425397" imgH="7009524" progId="Photoshop.Image.7">
                  <p:embed/>
                </p:oleObj>
              </mc:Choice>
              <mc:Fallback>
                <p:oleObj name="Image" r:id="rId4" imgW="6425397" imgH="7009524" progId="Photoshop.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2095" y="50659"/>
                        <a:ext cx="2890756" cy="2541721"/>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93357511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8"/>
          </a:xfrm>
        </p:spPr>
        <p:txBody>
          <a:bodyPr>
            <a:normAutofit fontScale="90000"/>
          </a:bodyPr>
          <a:lstStyle/>
          <a:p>
            <a:pPr algn="just">
              <a:lnSpc>
                <a:spcPct val="90000"/>
              </a:lnSpc>
            </a:pP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600" dirty="0"/>
              <a:t/>
            </a:r>
            <a:br>
              <a:rPr lang="en-US" sz="3600" dirty="0"/>
            </a:br>
            <a:r>
              <a:rPr lang="en-US" sz="3200" dirty="0"/>
              <a:t/>
            </a:r>
            <a:br>
              <a:rPr lang="en-US" sz="3200" dirty="0"/>
            </a:br>
            <a:r>
              <a:rPr lang="en-US" sz="3200" dirty="0" smtClean="0"/>
              <a:t>Due to our discovery of a connection of the genetic system with Walsh functions, we are developing the mathematical theory of the </a:t>
            </a:r>
            <a:r>
              <a:rPr lang="en-US" sz="3200" b="1" dirty="0" smtClean="0"/>
              <a:t>genetic logical holography</a:t>
            </a:r>
            <a:r>
              <a:rPr lang="en-US" sz="3200" dirty="0" smtClean="0"/>
              <a:t>. On the base of this theory we have created a several initial models of </a:t>
            </a:r>
            <a:r>
              <a:rPr lang="en-US" sz="3200" dirty="0"/>
              <a:t>genetic </a:t>
            </a:r>
            <a:r>
              <a:rPr lang="en-US" sz="3200" dirty="0" smtClean="0"/>
              <a:t>phenomena, for example:</a:t>
            </a:r>
            <a:r>
              <a:rPr lang="en-US" sz="3200" dirty="0"/>
              <a:t/>
            </a:r>
            <a:br>
              <a:rPr lang="en-US" sz="3200" dirty="0"/>
            </a:br>
            <a:r>
              <a:rPr lang="en-US" sz="3200" dirty="0" smtClean="0"/>
              <a:t>  1) the model of different </a:t>
            </a:r>
            <a:r>
              <a:rPr lang="en-US" sz="3200" dirty="0"/>
              <a:t>repetitions in </a:t>
            </a:r>
            <a:r>
              <a:rPr lang="en-US" sz="3200" dirty="0" smtClean="0"/>
              <a:t>nucleotide sequences: </a:t>
            </a:r>
            <a:r>
              <a:rPr lang="en-US" sz="3200" dirty="0"/>
              <a:t/>
            </a:r>
            <a:br>
              <a:rPr lang="en-US" sz="3200" dirty="0"/>
            </a:br>
            <a:r>
              <a:rPr lang="en-US" sz="3200" dirty="0"/>
              <a:t/>
            </a:r>
            <a:br>
              <a:rPr lang="en-US" sz="3200" dirty="0"/>
            </a:br>
            <a:r>
              <a:rPr lang="en-US" sz="3200" dirty="0"/>
              <a:t> </a:t>
            </a:r>
            <a:r>
              <a:rPr lang="en-US" sz="3100" dirty="0" smtClean="0"/>
              <a:t/>
            </a:r>
            <a:br>
              <a:rPr lang="en-US" sz="3100" dirty="0" smtClean="0"/>
            </a:br>
            <a:r>
              <a:rPr lang="en-US" sz="3100" dirty="0"/>
              <a:t/>
            </a:r>
            <a:br>
              <a:rPr lang="en-US" sz="3100" dirty="0"/>
            </a:br>
            <a:r>
              <a:rPr lang="en-US" sz="3100" dirty="0" smtClean="0"/>
              <a:t>    2) </a:t>
            </a:r>
            <a:r>
              <a:rPr lang="en-US" sz="3600" dirty="0" smtClean="0"/>
              <a:t>the model of </a:t>
            </a:r>
            <a:r>
              <a:rPr lang="en-US" sz="3600" dirty="0"/>
              <a:t>the zipper-like reproduction of </a:t>
            </a:r>
            <a:r>
              <a:rPr lang="en-US" sz="3600" dirty="0" smtClean="0"/>
              <a:t>DNA: </a:t>
            </a:r>
            <a:r>
              <a:rPr lang="en-US" sz="3100" dirty="0" smtClean="0"/>
              <a:t/>
            </a:r>
            <a:br>
              <a:rPr lang="en-US" sz="3100" dirty="0" smtClean="0"/>
            </a:br>
            <a:r>
              <a:rPr lang="en-US" sz="3100" dirty="0" smtClean="0"/>
              <a:t>  </a:t>
            </a: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t>
            </a:r>
            <a:br>
              <a:rPr lang="en-US" sz="3200" dirty="0" smtClean="0"/>
            </a:br>
            <a:r>
              <a:rPr lang="en-US" sz="3200" dirty="0" smtClean="0"/>
              <a:t> </a:t>
            </a:r>
            <a:br>
              <a:rPr lang="en-US" sz="3200" dirty="0" smtClean="0"/>
            </a:br>
            <a:r>
              <a:rPr lang="en-US" sz="3200" dirty="0" smtClean="0"/>
              <a:t/>
            </a:r>
            <a:br>
              <a:rPr lang="en-US" sz="3200" dirty="0" smtClean="0"/>
            </a:br>
            <a:r>
              <a:rPr lang="en-US" sz="3200" dirty="0" smtClean="0"/>
              <a:t/>
            </a:r>
            <a:br>
              <a:rPr lang="en-US" sz="3200" dirty="0" smtClean="0"/>
            </a:br>
            <a:r>
              <a:rPr lang="ru-RU" sz="3200" dirty="0" smtClean="0"/>
              <a:t/>
            </a:r>
            <a:br>
              <a:rPr lang="ru-RU" sz="3200" dirty="0" smtClean="0"/>
            </a:br>
            <a:r>
              <a:rPr lang="en-US" sz="3200" dirty="0" smtClean="0"/>
              <a:t/>
            </a:r>
            <a:br>
              <a:rPr lang="en-US" sz="3200" dirty="0" smtClean="0"/>
            </a:br>
            <a:r>
              <a:rPr lang="en-US" sz="3200" dirty="0" smtClean="0"/>
              <a:t> </a:t>
            </a:r>
            <a:r>
              <a:rPr lang="ru-RU" dirty="0" smtClean="0"/>
              <a:t/>
            </a:r>
            <a:br>
              <a:rPr lang="ru-RU" dirty="0" smtClean="0"/>
            </a:br>
            <a:r>
              <a:rPr lang="en-US" dirty="0" smtClean="0"/>
              <a:t>   </a:t>
            </a:r>
            <a:r>
              <a:rPr lang="ru-RU" dirty="0" smtClean="0"/>
              <a:t>        </a:t>
            </a:r>
            <a:r>
              <a:rPr lang="en-US" dirty="0" smtClean="0"/>
              <a:t>      </a:t>
            </a:r>
            <a:r>
              <a:rPr lang="ru-RU" dirty="0" smtClean="0"/>
              <a:t/>
            </a:r>
            <a:br>
              <a:rPr lang="ru-RU" dirty="0" smtClean="0"/>
            </a:br>
            <a:r>
              <a:rPr lang="ru-RU" dirty="0" smtClean="0"/>
              <a:t> </a:t>
            </a:r>
            <a:br>
              <a:rPr lang="ru-RU" dirty="0" smtClean="0"/>
            </a:br>
            <a:endParaRPr lang="en-US" dirty="0"/>
          </a:p>
        </p:txBody>
      </p:sp>
      <p:sp>
        <p:nvSpPr>
          <p:cNvPr id="3" name="Subtitle 2"/>
          <p:cNvSpPr>
            <a:spLocks noGrp="1"/>
          </p:cNvSpPr>
          <p:nvPr>
            <p:ph type="subTitle" idx="1"/>
          </p:nvPr>
        </p:nvSpPr>
        <p:spPr>
          <a:xfrm flipV="1">
            <a:off x="1371600" y="6857999"/>
            <a:ext cx="6400800" cy="45719"/>
          </a:xfrm>
        </p:spPr>
        <p:txBody>
          <a:bodyPr>
            <a:normAutofit fontScale="25000" lnSpcReduction="20000"/>
          </a:bodyPr>
          <a:lstStyle/>
          <a:p>
            <a:endParaRPr lang="en-US" dirty="0"/>
          </a:p>
        </p:txBody>
      </p:sp>
      <p:sp>
        <p:nvSpPr>
          <p:cNvPr id="4" name="TextBox 3"/>
          <p:cNvSpPr txBox="1"/>
          <p:nvPr/>
        </p:nvSpPr>
        <p:spPr>
          <a:xfrm>
            <a:off x="3810000" y="4003524"/>
            <a:ext cx="184666"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3"/>
          <a:stretch>
            <a:fillRect/>
          </a:stretch>
        </p:blipFill>
        <p:spPr>
          <a:xfrm>
            <a:off x="1973240" y="3010430"/>
            <a:ext cx="6756400" cy="876300"/>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2753811" y="4861552"/>
            <a:ext cx="5192670" cy="1874322"/>
          </a:xfrm>
          <a:prstGeom prst="rect">
            <a:avLst/>
          </a:prstGeom>
          <a:noFill/>
          <a:ln>
            <a:noFill/>
          </a:ln>
        </p:spPr>
      </p:pic>
    </p:spTree>
    <p:extLst>
      <p:ext uri="{BB962C8B-B14F-4D97-AF65-F5344CB8AC3E}">
        <p14:creationId xmlns:p14="http://schemas.microsoft.com/office/powerpoint/2010/main" val="347816780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8"/>
          </a:xfrm>
        </p:spPr>
        <p:txBody>
          <a:bodyPr>
            <a:normAutofit fontScale="90000"/>
          </a:bodyPr>
          <a:lstStyle/>
          <a:p>
            <a:pPr algn="just">
              <a:lnSpc>
                <a:spcPct val="80000"/>
              </a:lnSpc>
            </a:pP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a:t/>
            </a:r>
            <a:br>
              <a:rPr lang="en-US" sz="3200" dirty="0"/>
            </a:br>
            <a:r>
              <a:rPr lang="en-US" sz="3200" dirty="0" smtClean="0"/>
              <a:t> </a:t>
            </a:r>
            <a:br>
              <a:rPr lang="en-US" sz="3200" dirty="0" smtClean="0"/>
            </a:br>
            <a:r>
              <a:rPr lang="en-US" sz="3200" dirty="0" smtClean="0"/>
              <a:t/>
            </a:r>
            <a:br>
              <a:rPr lang="en-US" sz="3200" dirty="0" smtClean="0"/>
            </a:br>
            <a:r>
              <a:rPr lang="en-US" sz="3600" dirty="0" smtClean="0"/>
              <a:t>  </a:t>
            </a:r>
            <a:r>
              <a:rPr lang="en-US" sz="3100" dirty="0" smtClean="0"/>
              <a:t>     In addition, Walsh functions and dyadic groups are the base of so called “spectral logic of systems of Boolean functions”, which allows creating digital devices with rich properties of artificial intellect: </a:t>
            </a:r>
            <a:r>
              <a:rPr lang="en-US" sz="3100" dirty="0"/>
              <a:t>a</a:t>
            </a:r>
            <a:r>
              <a:rPr lang="en-US" sz="3100" dirty="0" smtClean="0"/>
              <a:t> </a:t>
            </a:r>
            <a:r>
              <a:rPr lang="en-US" sz="3100" dirty="0"/>
              <a:t>detection </a:t>
            </a:r>
            <a:r>
              <a:rPr lang="en-US" sz="3100" dirty="0" smtClean="0"/>
              <a:t>and </a:t>
            </a:r>
            <a:r>
              <a:rPr lang="en-US" sz="3100" dirty="0"/>
              <a:t>correction of errors; an adaptation to the external environment; a training in a course of work</a:t>
            </a:r>
            <a:r>
              <a:rPr lang="en-US" sz="3100" dirty="0" smtClean="0"/>
              <a:t>; interactions </a:t>
            </a:r>
            <a:r>
              <a:rPr lang="en-US" sz="3100" dirty="0"/>
              <a:t>with other digital devices, etc</a:t>
            </a:r>
            <a:r>
              <a:rPr lang="en-US" sz="3100" dirty="0" smtClean="0"/>
              <a:t>. We develop such new digital devices of “genetic logic” in my laboratory.</a:t>
            </a:r>
            <a:br>
              <a:rPr lang="en-US" sz="3100" dirty="0" smtClean="0"/>
            </a:br>
            <a:r>
              <a:rPr lang="en-US" sz="3100" dirty="0"/>
              <a:t> </a:t>
            </a:r>
            <a:r>
              <a:rPr lang="en-US" sz="3100" dirty="0" smtClean="0"/>
              <a:t>   This spectral logic is a part of our doctrine of the           </a:t>
            </a:r>
            <a:r>
              <a:rPr lang="en-US" sz="3100" dirty="0" err="1" smtClean="0"/>
              <a:t>geno</a:t>
            </a:r>
            <a:r>
              <a:rPr lang="en-US" sz="3100" dirty="0" smtClean="0"/>
              <a:t>-logical code, which exists in parallel with the known genetic code of amino acids.</a:t>
            </a:r>
            <a:br>
              <a:rPr lang="en-US" sz="3100" dirty="0" smtClean="0"/>
            </a:br>
            <a:r>
              <a:rPr lang="ru-RU" sz="3600" dirty="0"/>
              <a:t/>
            </a:r>
            <a:br>
              <a:rPr lang="ru-RU" sz="3600" dirty="0"/>
            </a:br>
            <a:r>
              <a:rPr lang="en-US" sz="3600" dirty="0" smtClean="0"/>
              <a:t/>
            </a:r>
            <a:br>
              <a:rPr lang="en-US" sz="3600" dirty="0" smtClean="0"/>
            </a:br>
            <a:r>
              <a:rPr lang="en-US" sz="3200" dirty="0"/>
              <a:t/>
            </a:r>
            <a:br>
              <a:rPr lang="en-US" sz="3200" dirty="0"/>
            </a:br>
            <a:r>
              <a:rPr lang="en-US" sz="3200" dirty="0" smtClean="0"/>
              <a:t/>
            </a:r>
            <a:br>
              <a:rPr lang="en-US" sz="3200" dirty="0" smtClean="0"/>
            </a:br>
            <a:r>
              <a:rPr lang="ru-RU" sz="3200" dirty="0" smtClean="0"/>
              <a:t/>
            </a:r>
            <a:br>
              <a:rPr lang="ru-RU" sz="3200" dirty="0" smtClean="0"/>
            </a:br>
            <a:r>
              <a:rPr lang="en-US" sz="3200" dirty="0" smtClean="0"/>
              <a:t/>
            </a:r>
            <a:br>
              <a:rPr lang="en-US" sz="3200" dirty="0" smtClean="0"/>
            </a:br>
            <a:r>
              <a:rPr lang="en-US" sz="3200" dirty="0" smtClean="0"/>
              <a:t> </a:t>
            </a:r>
            <a:r>
              <a:rPr lang="ru-RU" dirty="0" smtClean="0"/>
              <a:t/>
            </a:r>
            <a:br>
              <a:rPr lang="ru-RU" dirty="0" smtClean="0"/>
            </a:br>
            <a:r>
              <a:rPr lang="en-US" dirty="0" smtClean="0"/>
              <a:t>   </a:t>
            </a:r>
            <a:r>
              <a:rPr lang="ru-RU" dirty="0" smtClean="0"/>
              <a:t>        </a:t>
            </a:r>
            <a:r>
              <a:rPr lang="en-US" dirty="0" smtClean="0"/>
              <a:t>      </a:t>
            </a:r>
            <a:r>
              <a:rPr lang="ru-RU" dirty="0" smtClean="0"/>
              <a:t/>
            </a:r>
            <a:br>
              <a:rPr lang="ru-RU" dirty="0" smtClean="0"/>
            </a:br>
            <a:r>
              <a:rPr lang="ru-RU" dirty="0" smtClean="0"/>
              <a:t> </a:t>
            </a:r>
            <a:br>
              <a:rPr lang="ru-RU" dirty="0" smtClean="0"/>
            </a:br>
            <a:endParaRPr lang="en-US" dirty="0"/>
          </a:p>
        </p:txBody>
      </p:sp>
      <p:sp>
        <p:nvSpPr>
          <p:cNvPr id="3" name="Subtitle 2"/>
          <p:cNvSpPr>
            <a:spLocks noGrp="1"/>
          </p:cNvSpPr>
          <p:nvPr>
            <p:ph type="subTitle" idx="1"/>
          </p:nvPr>
        </p:nvSpPr>
        <p:spPr>
          <a:xfrm flipV="1">
            <a:off x="1371600" y="6857999"/>
            <a:ext cx="6400800" cy="45719"/>
          </a:xfrm>
        </p:spPr>
        <p:txBody>
          <a:bodyPr>
            <a:normAutofit fontScale="25000" lnSpcReduction="20000"/>
          </a:bodyPr>
          <a:lstStyle/>
          <a:p>
            <a:endParaRPr lang="en-US" dirty="0"/>
          </a:p>
        </p:txBody>
      </p:sp>
      <p:sp>
        <p:nvSpPr>
          <p:cNvPr id="4" name="TextBox 3"/>
          <p:cNvSpPr txBox="1"/>
          <p:nvPr/>
        </p:nvSpPr>
        <p:spPr>
          <a:xfrm>
            <a:off x="2673048" y="2818190"/>
            <a:ext cx="184666" cy="369332"/>
          </a:xfrm>
          <a:prstGeom prst="rect">
            <a:avLst/>
          </a:prstGeom>
          <a:noFill/>
        </p:spPr>
        <p:txBody>
          <a:bodyPr wrap="none" rtlCol="0">
            <a:spAutoFit/>
          </a:bodyPr>
          <a:lstStyle/>
          <a:p>
            <a:endParaRPr lang="en-US" dirty="0"/>
          </a:p>
        </p:txBody>
      </p:sp>
      <p:sp>
        <p:nvSpPr>
          <p:cNvPr id="5" name="TextBox 4"/>
          <p:cNvSpPr txBox="1"/>
          <p:nvPr/>
        </p:nvSpPr>
        <p:spPr>
          <a:xfrm>
            <a:off x="3362476" y="3096381"/>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94947993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8"/>
          </a:xfrm>
        </p:spPr>
        <p:txBody>
          <a:bodyPr>
            <a:normAutofit fontScale="90000"/>
          </a:bodyPr>
          <a:lstStyle/>
          <a:p>
            <a:pPr algn="just"/>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t>
            </a:r>
            <a:br>
              <a:rPr lang="en-US" sz="3200" dirty="0" smtClean="0"/>
            </a:br>
            <a:r>
              <a:rPr lang="en-US" sz="3200" dirty="0"/>
              <a:t/>
            </a:r>
            <a:br>
              <a:rPr lang="en-US" sz="3200" dirty="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smtClean="0"/>
              <a:t>  </a:t>
            </a:r>
            <a:r>
              <a:rPr lang="en-US" sz="3600" dirty="0" smtClean="0"/>
              <a:t>Different </a:t>
            </a:r>
            <a:r>
              <a:rPr lang="en-US" sz="3600" dirty="0"/>
              <a:t>species vary in their body materials (</a:t>
            </a:r>
            <a:r>
              <a:rPr lang="en-US" sz="3600" dirty="0" err="1"/>
              <a:t>eg</a:t>
            </a:r>
            <a:r>
              <a:rPr lang="en-US" sz="3600" dirty="0"/>
              <a:t>, the eyes can be very different in their substrates). But all these materials are subordinated to algebraic-logical coding. </a:t>
            </a:r>
            <a:r>
              <a:rPr lang="en-US" sz="3600" b="1" dirty="0">
                <a:solidFill>
                  <a:srgbClr val="FF0000"/>
                </a:solidFill>
              </a:rPr>
              <a:t>In living matter reigns informatics of </a:t>
            </a:r>
            <a:r>
              <a:rPr lang="en-US" sz="3600" b="1" dirty="0" err="1">
                <a:solidFill>
                  <a:srgbClr val="FF0000"/>
                </a:solidFill>
              </a:rPr>
              <a:t>geno</a:t>
            </a:r>
            <a:r>
              <a:rPr lang="en-US" sz="3600" b="1" dirty="0">
                <a:solidFill>
                  <a:srgbClr val="FF0000"/>
                </a:solidFill>
              </a:rPr>
              <a:t>-logical coding </a:t>
            </a:r>
            <a:r>
              <a:rPr lang="en-US" sz="3600" dirty="0"/>
              <a:t>[</a:t>
            </a:r>
            <a:r>
              <a:rPr lang="en-US" sz="3600" dirty="0" err="1" smtClean="0"/>
              <a:t>Petoukhov</a:t>
            </a:r>
            <a:r>
              <a:rPr lang="en-US" sz="3600" dirty="0"/>
              <a:t>, </a:t>
            </a:r>
            <a:r>
              <a:rPr lang="en-US" sz="3600" dirty="0" smtClean="0"/>
              <a:t>2016].</a:t>
            </a:r>
            <a:r>
              <a:rPr lang="en-US" sz="3200" dirty="0" smtClean="0"/>
              <a:t/>
            </a:r>
            <a:br>
              <a:rPr lang="en-US" sz="3200" dirty="0" smtClean="0"/>
            </a:br>
            <a:r>
              <a:rPr lang="en-US" sz="3200" dirty="0" smtClean="0"/>
              <a:t/>
            </a:r>
            <a:br>
              <a:rPr lang="en-US" sz="3200" dirty="0" smtClean="0"/>
            </a:br>
            <a:r>
              <a:rPr lang="en-US" sz="3200" dirty="0"/>
              <a:t/>
            </a:r>
            <a:br>
              <a:rPr lang="en-US" sz="3200" dirty="0"/>
            </a:br>
            <a:r>
              <a:rPr lang="en-US" sz="3200" dirty="0" smtClean="0"/>
              <a:t> </a:t>
            </a:r>
            <a:br>
              <a:rPr lang="en-US" sz="3200" dirty="0" smtClean="0"/>
            </a:br>
            <a:r>
              <a:rPr lang="en-US" sz="3200" dirty="0" smtClean="0"/>
              <a:t/>
            </a:r>
            <a:br>
              <a:rPr lang="en-US" sz="3200" dirty="0" smtClean="0"/>
            </a:br>
            <a:r>
              <a:rPr lang="en-US" sz="3600" dirty="0" smtClean="0"/>
              <a:t>    </a:t>
            </a:r>
            <a:r>
              <a:rPr lang="ru-RU" sz="3600" dirty="0"/>
              <a:t/>
            </a:r>
            <a:br>
              <a:rPr lang="ru-RU" sz="3600" dirty="0"/>
            </a:br>
            <a:r>
              <a:rPr lang="en-US" sz="3600" dirty="0" smtClean="0"/>
              <a:t/>
            </a:r>
            <a:br>
              <a:rPr lang="en-US" sz="3600" dirty="0" smtClean="0"/>
            </a:br>
            <a:r>
              <a:rPr lang="en-US" sz="3200" dirty="0"/>
              <a:t/>
            </a:r>
            <a:br>
              <a:rPr lang="en-US" sz="3200" dirty="0"/>
            </a:br>
            <a:r>
              <a:rPr lang="en-US" sz="3200" dirty="0" smtClean="0"/>
              <a:t/>
            </a:r>
            <a:br>
              <a:rPr lang="en-US" sz="3200" dirty="0" smtClean="0"/>
            </a:br>
            <a:r>
              <a:rPr lang="ru-RU" sz="3200" dirty="0" smtClean="0"/>
              <a:t/>
            </a:r>
            <a:br>
              <a:rPr lang="ru-RU" sz="3200" dirty="0" smtClean="0"/>
            </a:br>
            <a:r>
              <a:rPr lang="en-US" sz="3200" dirty="0" smtClean="0"/>
              <a:t/>
            </a:r>
            <a:br>
              <a:rPr lang="en-US" sz="3200" dirty="0" smtClean="0"/>
            </a:br>
            <a:r>
              <a:rPr lang="en-US" sz="3200" dirty="0" smtClean="0"/>
              <a:t> </a:t>
            </a:r>
            <a:r>
              <a:rPr lang="ru-RU" dirty="0" smtClean="0"/>
              <a:t/>
            </a:r>
            <a:br>
              <a:rPr lang="ru-RU" dirty="0" smtClean="0"/>
            </a:br>
            <a:r>
              <a:rPr lang="en-US" dirty="0" smtClean="0"/>
              <a:t>   </a:t>
            </a:r>
            <a:r>
              <a:rPr lang="ru-RU" dirty="0" smtClean="0"/>
              <a:t>        </a:t>
            </a:r>
            <a:r>
              <a:rPr lang="en-US" dirty="0" smtClean="0"/>
              <a:t>      </a:t>
            </a:r>
            <a:r>
              <a:rPr lang="ru-RU" dirty="0" smtClean="0"/>
              <a:t/>
            </a:r>
            <a:br>
              <a:rPr lang="ru-RU" dirty="0" smtClean="0"/>
            </a:br>
            <a:r>
              <a:rPr lang="ru-RU" dirty="0" smtClean="0"/>
              <a:t> </a:t>
            </a:r>
            <a:br>
              <a:rPr lang="ru-RU" dirty="0" smtClean="0"/>
            </a:br>
            <a:endParaRPr lang="en-US" dirty="0"/>
          </a:p>
        </p:txBody>
      </p:sp>
      <p:sp>
        <p:nvSpPr>
          <p:cNvPr id="3" name="Subtitle 2"/>
          <p:cNvSpPr>
            <a:spLocks noGrp="1"/>
          </p:cNvSpPr>
          <p:nvPr>
            <p:ph type="subTitle" idx="1"/>
          </p:nvPr>
        </p:nvSpPr>
        <p:spPr>
          <a:xfrm flipV="1">
            <a:off x="1371600" y="6857999"/>
            <a:ext cx="6400800" cy="45719"/>
          </a:xfrm>
        </p:spPr>
        <p:txBody>
          <a:bodyPr>
            <a:normAutofit fontScale="25000" lnSpcReduction="20000"/>
          </a:bodyPr>
          <a:lstStyle/>
          <a:p>
            <a:endParaRPr lang="en-US" dirty="0"/>
          </a:p>
        </p:txBody>
      </p:sp>
      <p:sp>
        <p:nvSpPr>
          <p:cNvPr id="4" name="TextBox 3"/>
          <p:cNvSpPr txBox="1"/>
          <p:nvPr/>
        </p:nvSpPr>
        <p:spPr>
          <a:xfrm>
            <a:off x="2673048" y="2818190"/>
            <a:ext cx="184666" cy="369332"/>
          </a:xfrm>
          <a:prstGeom prst="rect">
            <a:avLst/>
          </a:prstGeom>
          <a:noFill/>
        </p:spPr>
        <p:txBody>
          <a:bodyPr wrap="none" rtlCol="0">
            <a:spAutoFit/>
          </a:bodyPr>
          <a:lstStyle/>
          <a:p>
            <a:endParaRPr lang="en-US" dirty="0"/>
          </a:p>
        </p:txBody>
      </p:sp>
      <p:sp>
        <p:nvSpPr>
          <p:cNvPr id="5" name="TextBox 4"/>
          <p:cNvSpPr txBox="1"/>
          <p:nvPr/>
        </p:nvSpPr>
        <p:spPr>
          <a:xfrm>
            <a:off x="3362476" y="3096381"/>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29903235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8"/>
          </a:xfrm>
        </p:spPr>
        <p:txBody>
          <a:bodyPr>
            <a:normAutofit fontScale="90000"/>
          </a:bodyPr>
          <a:lstStyle/>
          <a:p>
            <a:pPr algn="just">
              <a:lnSpc>
                <a:spcPct val="90000"/>
              </a:lnSpc>
            </a:pP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ru-RU" sz="3200" dirty="0" smtClean="0"/>
              <a:t/>
            </a:r>
            <a:br>
              <a:rPr lang="ru-RU" sz="3200" dirty="0" smtClean="0"/>
            </a:br>
            <a:r>
              <a:rPr lang="en-US" sz="3200" dirty="0" smtClean="0"/>
              <a:t>  </a:t>
            </a:r>
            <a:br>
              <a:rPr lang="en-US" sz="3200" dirty="0" smtClean="0"/>
            </a:br>
            <a:r>
              <a:rPr lang="en-US" sz="3200" dirty="0" smtClean="0"/>
              <a:t/>
            </a:r>
            <a:br>
              <a:rPr lang="en-US" sz="3200" dirty="0" smtClean="0"/>
            </a:br>
            <a:r>
              <a:rPr lang="en-US" sz="3200" dirty="0"/>
              <a:t/>
            </a:r>
            <a:br>
              <a:rPr lang="en-US" sz="3200" dirty="0"/>
            </a:br>
            <a:r>
              <a:rPr lang="en-US" sz="3200" dirty="0" smtClean="0"/>
              <a:t> </a:t>
            </a:r>
            <a:br>
              <a:rPr lang="en-US" sz="3200" dirty="0" smtClean="0"/>
            </a:br>
            <a:r>
              <a:rPr lang="en-US" sz="3200" dirty="0"/>
              <a:t/>
            </a:r>
            <a:br>
              <a:rPr lang="en-US" sz="3200" dirty="0"/>
            </a:br>
            <a:r>
              <a:rPr lang="en-US" sz="3200" dirty="0" smtClean="0"/>
              <a:t>    </a:t>
            </a:r>
            <a:br>
              <a:rPr lang="en-US" sz="3200" dirty="0" smtClean="0"/>
            </a:br>
            <a:r>
              <a:rPr lang="en-US" sz="3600" dirty="0" smtClean="0"/>
              <a:t/>
            </a:r>
            <a:br>
              <a:rPr lang="en-US" sz="3600" dirty="0" smtClean="0"/>
            </a:br>
            <a:r>
              <a:rPr lang="en-US" sz="3100" dirty="0" smtClean="0"/>
              <a:t>    </a:t>
            </a:r>
            <a:r>
              <a:rPr lang="en-US" sz="3100" dirty="0" err="1" smtClean="0"/>
              <a:t>E.Schrodinger</a:t>
            </a:r>
            <a:r>
              <a:rPr lang="en-US" sz="3100" dirty="0" smtClean="0"/>
              <a:t> </a:t>
            </a:r>
            <a:r>
              <a:rPr lang="en-US" sz="3100" dirty="0"/>
              <a:t>(1944) noted: “</a:t>
            </a:r>
            <a:r>
              <a:rPr lang="ru-RU" sz="3100" dirty="0" err="1"/>
              <a:t>from</a:t>
            </a:r>
            <a:r>
              <a:rPr lang="ru-RU" sz="3100" dirty="0"/>
              <a:t> </a:t>
            </a:r>
            <a:r>
              <a:rPr lang="ru-RU" sz="3100" dirty="0" err="1"/>
              <a:t>all</a:t>
            </a:r>
            <a:r>
              <a:rPr lang="ru-RU" sz="3100" dirty="0"/>
              <a:t> </a:t>
            </a:r>
            <a:r>
              <a:rPr lang="ru-RU" sz="3100" dirty="0" err="1"/>
              <a:t>we</a:t>
            </a:r>
            <a:r>
              <a:rPr lang="ru-RU" sz="3100" dirty="0"/>
              <a:t> </a:t>
            </a:r>
            <a:r>
              <a:rPr lang="ru-RU" sz="3100" dirty="0" err="1"/>
              <a:t>have</a:t>
            </a:r>
            <a:r>
              <a:rPr lang="ru-RU" sz="3100" dirty="0"/>
              <a:t> </a:t>
            </a:r>
            <a:r>
              <a:rPr lang="ru-RU" sz="3100" dirty="0" err="1"/>
              <a:t>learnt</a:t>
            </a:r>
            <a:r>
              <a:rPr lang="ru-RU" sz="3100" dirty="0"/>
              <a:t> </a:t>
            </a:r>
            <a:r>
              <a:rPr lang="ru-RU" sz="3100" dirty="0" err="1"/>
              <a:t>about</a:t>
            </a:r>
            <a:r>
              <a:rPr lang="ru-RU" sz="3100" dirty="0"/>
              <a:t> </a:t>
            </a:r>
            <a:r>
              <a:rPr lang="ru-RU" sz="3100" dirty="0" err="1"/>
              <a:t>the</a:t>
            </a:r>
            <a:r>
              <a:rPr lang="ru-RU" sz="3100" dirty="0"/>
              <a:t> </a:t>
            </a:r>
            <a:r>
              <a:rPr lang="ru-RU" sz="3100" dirty="0" err="1"/>
              <a:t>structure</a:t>
            </a:r>
            <a:r>
              <a:rPr lang="ru-RU" sz="3100" dirty="0"/>
              <a:t> </a:t>
            </a:r>
            <a:r>
              <a:rPr lang="ru-RU" sz="3100" dirty="0" err="1"/>
              <a:t>of</a:t>
            </a:r>
            <a:r>
              <a:rPr lang="ru-RU" sz="3100" dirty="0"/>
              <a:t> </a:t>
            </a:r>
            <a:r>
              <a:rPr lang="ru-RU" sz="3100" dirty="0" err="1"/>
              <a:t>living</a:t>
            </a:r>
            <a:r>
              <a:rPr lang="ru-RU" sz="3100" dirty="0"/>
              <a:t> </a:t>
            </a:r>
            <a:r>
              <a:rPr lang="ru-RU" sz="3100" dirty="0" err="1"/>
              <a:t>matter</a:t>
            </a:r>
            <a:r>
              <a:rPr lang="ru-RU" sz="3100" dirty="0"/>
              <a:t>, </a:t>
            </a:r>
            <a:r>
              <a:rPr lang="ru-RU" sz="3100" b="1" dirty="0" err="1">
                <a:solidFill>
                  <a:srgbClr val="FF0000"/>
                </a:solidFill>
              </a:rPr>
              <a:t>we</a:t>
            </a:r>
            <a:r>
              <a:rPr lang="ru-RU" sz="3100" b="1" dirty="0">
                <a:solidFill>
                  <a:srgbClr val="FF0000"/>
                </a:solidFill>
              </a:rPr>
              <a:t> </a:t>
            </a:r>
            <a:r>
              <a:rPr lang="ru-RU" sz="3100" b="1" dirty="0" err="1">
                <a:solidFill>
                  <a:srgbClr val="FF0000"/>
                </a:solidFill>
              </a:rPr>
              <a:t>must</a:t>
            </a:r>
            <a:r>
              <a:rPr lang="ru-RU" sz="3100" b="1" dirty="0">
                <a:solidFill>
                  <a:srgbClr val="FF0000"/>
                </a:solidFill>
              </a:rPr>
              <a:t> </a:t>
            </a:r>
            <a:r>
              <a:rPr lang="ru-RU" sz="3100" b="1" dirty="0" err="1">
                <a:solidFill>
                  <a:srgbClr val="FF0000"/>
                </a:solidFill>
              </a:rPr>
              <a:t>be</a:t>
            </a:r>
            <a:r>
              <a:rPr lang="ru-RU" sz="3100" b="1" dirty="0">
                <a:solidFill>
                  <a:srgbClr val="FF0000"/>
                </a:solidFill>
              </a:rPr>
              <a:t> </a:t>
            </a:r>
            <a:r>
              <a:rPr lang="ru-RU" sz="3100" b="1" dirty="0" err="1">
                <a:solidFill>
                  <a:srgbClr val="FF0000"/>
                </a:solidFill>
              </a:rPr>
              <a:t>prepared</a:t>
            </a:r>
            <a:r>
              <a:rPr lang="ru-RU" sz="3100" b="1" dirty="0">
                <a:solidFill>
                  <a:srgbClr val="FF0000"/>
                </a:solidFill>
              </a:rPr>
              <a:t> </a:t>
            </a:r>
            <a:r>
              <a:rPr lang="ru-RU" sz="3100" b="1" dirty="0" err="1">
                <a:solidFill>
                  <a:srgbClr val="FF0000"/>
                </a:solidFill>
              </a:rPr>
              <a:t>to</a:t>
            </a:r>
            <a:r>
              <a:rPr lang="ru-RU" sz="3100" b="1" dirty="0">
                <a:solidFill>
                  <a:srgbClr val="FF0000"/>
                </a:solidFill>
              </a:rPr>
              <a:t> </a:t>
            </a:r>
            <a:r>
              <a:rPr lang="ru-RU" sz="3100" b="1" dirty="0" err="1">
                <a:solidFill>
                  <a:srgbClr val="FF0000"/>
                </a:solidFill>
              </a:rPr>
              <a:t>find</a:t>
            </a:r>
            <a:r>
              <a:rPr lang="ru-RU" sz="3100" b="1" dirty="0">
                <a:solidFill>
                  <a:srgbClr val="FF0000"/>
                </a:solidFill>
              </a:rPr>
              <a:t> </a:t>
            </a:r>
            <a:r>
              <a:rPr lang="ru-RU" sz="3100" b="1" dirty="0" err="1">
                <a:solidFill>
                  <a:srgbClr val="FF0000"/>
                </a:solidFill>
              </a:rPr>
              <a:t>it</a:t>
            </a:r>
            <a:r>
              <a:rPr lang="ru-RU" sz="3100" b="1" dirty="0">
                <a:solidFill>
                  <a:srgbClr val="FF0000"/>
                </a:solidFill>
              </a:rPr>
              <a:t> </a:t>
            </a:r>
            <a:r>
              <a:rPr lang="ru-RU" sz="3100" b="1" dirty="0" err="1">
                <a:solidFill>
                  <a:srgbClr val="FF0000"/>
                </a:solidFill>
              </a:rPr>
              <a:t>working</a:t>
            </a:r>
            <a:r>
              <a:rPr lang="ru-RU" sz="3100" b="1" dirty="0">
                <a:solidFill>
                  <a:srgbClr val="FF0000"/>
                </a:solidFill>
              </a:rPr>
              <a:t> </a:t>
            </a:r>
            <a:r>
              <a:rPr lang="ru-RU" sz="3100" b="1" dirty="0" err="1">
                <a:solidFill>
                  <a:srgbClr val="FF0000"/>
                </a:solidFill>
              </a:rPr>
              <a:t>in</a:t>
            </a:r>
            <a:r>
              <a:rPr lang="ru-RU" sz="3100" b="1" dirty="0">
                <a:solidFill>
                  <a:srgbClr val="FF0000"/>
                </a:solidFill>
              </a:rPr>
              <a:t> </a:t>
            </a:r>
            <a:r>
              <a:rPr lang="ru-RU" sz="3100" b="1" dirty="0" err="1">
                <a:solidFill>
                  <a:srgbClr val="FF0000"/>
                </a:solidFill>
              </a:rPr>
              <a:t>a</a:t>
            </a:r>
            <a:r>
              <a:rPr lang="ru-RU" sz="3100" b="1" dirty="0">
                <a:solidFill>
                  <a:srgbClr val="FF0000"/>
                </a:solidFill>
              </a:rPr>
              <a:t> </a:t>
            </a:r>
            <a:r>
              <a:rPr lang="ru-RU" sz="3100" b="1" dirty="0" err="1">
                <a:solidFill>
                  <a:srgbClr val="FF0000"/>
                </a:solidFill>
              </a:rPr>
              <a:t>manner</a:t>
            </a:r>
            <a:r>
              <a:rPr lang="ru-RU" sz="3100" b="1" dirty="0">
                <a:solidFill>
                  <a:srgbClr val="FF0000"/>
                </a:solidFill>
              </a:rPr>
              <a:t> </a:t>
            </a:r>
            <a:r>
              <a:rPr lang="ru-RU" sz="3100" b="1" dirty="0" err="1">
                <a:solidFill>
                  <a:srgbClr val="FF0000"/>
                </a:solidFill>
              </a:rPr>
              <a:t>that</a:t>
            </a:r>
            <a:r>
              <a:rPr lang="ru-RU" sz="3100" b="1" dirty="0">
                <a:solidFill>
                  <a:srgbClr val="FF0000"/>
                </a:solidFill>
              </a:rPr>
              <a:t> </a:t>
            </a:r>
            <a:r>
              <a:rPr lang="ru-RU" sz="3100" b="1" dirty="0" err="1">
                <a:solidFill>
                  <a:srgbClr val="FF0000"/>
                </a:solidFill>
              </a:rPr>
              <a:t>cannot</a:t>
            </a:r>
            <a:r>
              <a:rPr lang="ru-RU" sz="3100" b="1" dirty="0">
                <a:solidFill>
                  <a:srgbClr val="FF0000"/>
                </a:solidFill>
              </a:rPr>
              <a:t> </a:t>
            </a:r>
            <a:r>
              <a:rPr lang="ru-RU" sz="3100" b="1" dirty="0" err="1">
                <a:solidFill>
                  <a:srgbClr val="FF0000"/>
                </a:solidFill>
              </a:rPr>
              <a:t>be</a:t>
            </a:r>
            <a:r>
              <a:rPr lang="ru-RU" sz="3100" b="1" dirty="0">
                <a:solidFill>
                  <a:srgbClr val="FF0000"/>
                </a:solidFill>
              </a:rPr>
              <a:t> </a:t>
            </a:r>
            <a:r>
              <a:rPr lang="ru-RU" sz="3100" b="1" dirty="0" err="1">
                <a:solidFill>
                  <a:srgbClr val="FF0000"/>
                </a:solidFill>
              </a:rPr>
              <a:t>reduced</a:t>
            </a:r>
            <a:r>
              <a:rPr lang="ru-RU" sz="3100" b="1" dirty="0">
                <a:solidFill>
                  <a:srgbClr val="FF0000"/>
                </a:solidFill>
              </a:rPr>
              <a:t> </a:t>
            </a:r>
            <a:r>
              <a:rPr lang="ru-RU" sz="3100" b="1" dirty="0" err="1">
                <a:solidFill>
                  <a:srgbClr val="FF0000"/>
                </a:solidFill>
              </a:rPr>
              <a:t>to</a:t>
            </a:r>
            <a:r>
              <a:rPr lang="ru-RU" sz="3100" b="1" dirty="0">
                <a:solidFill>
                  <a:srgbClr val="FF0000"/>
                </a:solidFill>
              </a:rPr>
              <a:t> </a:t>
            </a:r>
            <a:r>
              <a:rPr lang="ru-RU" sz="3100" b="1" dirty="0" err="1">
                <a:solidFill>
                  <a:srgbClr val="FF0000"/>
                </a:solidFill>
              </a:rPr>
              <a:t>the</a:t>
            </a:r>
            <a:r>
              <a:rPr lang="ru-RU" sz="3100" b="1" dirty="0">
                <a:solidFill>
                  <a:srgbClr val="FF0000"/>
                </a:solidFill>
              </a:rPr>
              <a:t> </a:t>
            </a:r>
            <a:r>
              <a:rPr lang="ru-RU" sz="3100" b="1" dirty="0" err="1">
                <a:solidFill>
                  <a:srgbClr val="FF0000"/>
                </a:solidFill>
              </a:rPr>
              <a:t>ordinary</a:t>
            </a:r>
            <a:r>
              <a:rPr lang="ru-RU" sz="3100" b="1" dirty="0">
                <a:solidFill>
                  <a:srgbClr val="FF0000"/>
                </a:solidFill>
              </a:rPr>
              <a:t> </a:t>
            </a:r>
            <a:r>
              <a:rPr lang="ru-RU" sz="3100" b="1" dirty="0" err="1">
                <a:solidFill>
                  <a:srgbClr val="FF0000"/>
                </a:solidFill>
              </a:rPr>
              <a:t>laws</a:t>
            </a:r>
            <a:r>
              <a:rPr lang="ru-RU" sz="3100" b="1" dirty="0">
                <a:solidFill>
                  <a:srgbClr val="FF0000"/>
                </a:solidFill>
              </a:rPr>
              <a:t> </a:t>
            </a:r>
            <a:r>
              <a:rPr lang="ru-RU" sz="3100" b="1" dirty="0" err="1">
                <a:solidFill>
                  <a:srgbClr val="FF0000"/>
                </a:solidFill>
              </a:rPr>
              <a:t>of</a:t>
            </a:r>
            <a:r>
              <a:rPr lang="ru-RU" sz="3100" b="1" dirty="0">
                <a:solidFill>
                  <a:srgbClr val="FF0000"/>
                </a:solidFill>
              </a:rPr>
              <a:t> </a:t>
            </a:r>
            <a:r>
              <a:rPr lang="ru-RU" sz="3100" b="1" dirty="0" err="1">
                <a:solidFill>
                  <a:srgbClr val="FF0000"/>
                </a:solidFill>
              </a:rPr>
              <a:t>physics</a:t>
            </a:r>
            <a:r>
              <a:rPr lang="ru-RU" sz="3100" dirty="0"/>
              <a:t>… </a:t>
            </a:r>
            <a:r>
              <a:rPr lang="ru-RU" sz="3100" dirty="0" err="1"/>
              <a:t>because</a:t>
            </a:r>
            <a:r>
              <a:rPr lang="ru-RU" sz="3100" dirty="0"/>
              <a:t> </a:t>
            </a:r>
            <a:r>
              <a:rPr lang="ru-RU" sz="3100" dirty="0" err="1"/>
              <a:t>the</a:t>
            </a:r>
            <a:r>
              <a:rPr lang="ru-RU" sz="3100" dirty="0"/>
              <a:t> </a:t>
            </a:r>
            <a:r>
              <a:rPr lang="ru-RU" sz="3100" dirty="0" err="1"/>
              <a:t>construction</a:t>
            </a:r>
            <a:r>
              <a:rPr lang="ru-RU" sz="3100" dirty="0"/>
              <a:t> </a:t>
            </a:r>
            <a:r>
              <a:rPr lang="ru-RU" sz="3100" dirty="0" err="1"/>
              <a:t>is</a:t>
            </a:r>
            <a:r>
              <a:rPr lang="ru-RU" sz="3100" dirty="0"/>
              <a:t> </a:t>
            </a:r>
            <a:r>
              <a:rPr lang="ru-RU" sz="3100" dirty="0" err="1"/>
              <a:t>different</a:t>
            </a:r>
            <a:r>
              <a:rPr lang="ru-RU" sz="3100" dirty="0"/>
              <a:t> </a:t>
            </a:r>
            <a:r>
              <a:rPr lang="ru-RU" sz="3100" dirty="0" err="1"/>
              <a:t>from</a:t>
            </a:r>
            <a:r>
              <a:rPr lang="ru-RU" sz="3100" dirty="0"/>
              <a:t> </a:t>
            </a:r>
            <a:r>
              <a:rPr lang="ru-RU" sz="3100" dirty="0" err="1"/>
              <a:t>an</a:t>
            </a:r>
            <a:r>
              <a:rPr lang="ru-RU" sz="3100" dirty="0"/>
              <a:t> </a:t>
            </a:r>
            <a:r>
              <a:rPr lang="ru-RU" sz="3100" dirty="0" err="1"/>
              <a:t>anything</a:t>
            </a:r>
            <a:r>
              <a:rPr lang="ru-RU" sz="3100" dirty="0"/>
              <a:t> </a:t>
            </a:r>
            <a:r>
              <a:rPr lang="ru-RU" sz="3100" dirty="0" err="1"/>
              <a:t>we</a:t>
            </a:r>
            <a:r>
              <a:rPr lang="ru-RU" sz="3100" dirty="0"/>
              <a:t> </a:t>
            </a:r>
            <a:r>
              <a:rPr lang="ru-RU" sz="3100" dirty="0" err="1"/>
              <a:t>have</a:t>
            </a:r>
            <a:r>
              <a:rPr lang="ru-RU" sz="3100" dirty="0"/>
              <a:t> </a:t>
            </a:r>
            <a:r>
              <a:rPr lang="ru-RU" sz="3100" dirty="0" err="1"/>
              <a:t>yet</a:t>
            </a:r>
            <a:r>
              <a:rPr lang="ru-RU" sz="3100" dirty="0"/>
              <a:t> </a:t>
            </a:r>
            <a:r>
              <a:rPr lang="ru-RU" sz="3100" dirty="0" err="1"/>
              <a:t>tested</a:t>
            </a:r>
            <a:r>
              <a:rPr lang="ru-RU" sz="3100" dirty="0"/>
              <a:t> </a:t>
            </a:r>
            <a:r>
              <a:rPr lang="ru-RU" sz="3100" dirty="0" err="1"/>
              <a:t>in</a:t>
            </a:r>
            <a:r>
              <a:rPr lang="ru-RU" sz="3100" dirty="0"/>
              <a:t> </a:t>
            </a:r>
            <a:r>
              <a:rPr lang="ru-RU" sz="3100" dirty="0" err="1"/>
              <a:t>the</a:t>
            </a:r>
            <a:r>
              <a:rPr lang="ru-RU" sz="3100" dirty="0"/>
              <a:t> </a:t>
            </a:r>
            <a:r>
              <a:rPr lang="ru-RU" sz="3100" dirty="0" err="1"/>
              <a:t>physical</a:t>
            </a:r>
            <a:r>
              <a:rPr lang="ru-RU" sz="3100" dirty="0"/>
              <a:t> </a:t>
            </a:r>
            <a:r>
              <a:rPr lang="ru-RU" sz="3100" dirty="0" err="1"/>
              <a:t>laboratory</a:t>
            </a:r>
            <a:r>
              <a:rPr lang="ru-RU" sz="3100" dirty="0"/>
              <a:t>».</a:t>
            </a:r>
            <a:br>
              <a:rPr lang="ru-RU" sz="3100" dirty="0"/>
            </a:br>
            <a:r>
              <a:rPr lang="en-US" sz="3100" dirty="0"/>
              <a:t>   For comparison, biological enzymes are millions of times more effective than catalysts in laboratory. What makes the enzyme for 1 second, a conventional catalyst can make only for 200,000 years. We believe that such inherited efficiency of enzymes in biological bodies is defined not only by laws of physics, but also by algebra-logical </a:t>
            </a:r>
            <a:r>
              <a:rPr lang="en-US" sz="3100" dirty="0" smtClean="0"/>
              <a:t>algorithms of </a:t>
            </a:r>
            <a:r>
              <a:rPr lang="en-US" sz="3100" dirty="0"/>
              <a:t>the </a:t>
            </a:r>
            <a:r>
              <a:rPr lang="en-US" sz="3100" dirty="0" err="1"/>
              <a:t>geno</a:t>
            </a:r>
            <a:r>
              <a:rPr lang="en-US" sz="3100" dirty="0"/>
              <a:t>-logic coding, and therefore - in accordance with </a:t>
            </a:r>
            <a:r>
              <a:rPr lang="en-US" sz="3100" dirty="0" smtClean="0"/>
              <a:t>Schrodinger </a:t>
            </a:r>
            <a:r>
              <a:rPr lang="en-US" sz="3100" dirty="0"/>
              <a:t>- this efficiency cannot be reduced to the ordinary laws of physics. </a:t>
            </a:r>
            <a:r>
              <a:rPr lang="en-US" sz="3100" dirty="0" smtClean="0"/>
              <a:t>It </a:t>
            </a:r>
            <a:r>
              <a:rPr lang="en-US" sz="3100" dirty="0"/>
              <a:t>seems that </a:t>
            </a:r>
            <a:r>
              <a:rPr lang="en-US" sz="3100" dirty="0" err="1"/>
              <a:t>alloplant</a:t>
            </a:r>
            <a:r>
              <a:rPr lang="en-US" sz="3100" dirty="0"/>
              <a:t> processes are also managed by the system of </a:t>
            </a:r>
            <a:r>
              <a:rPr lang="en-US" sz="3100" dirty="0" err="1"/>
              <a:t>geno</a:t>
            </a:r>
            <a:r>
              <a:rPr lang="en-US" sz="3100" dirty="0"/>
              <a:t>-logic coding.</a:t>
            </a:r>
            <a:r>
              <a:rPr lang="en-US" sz="3100" dirty="0" smtClean="0"/>
              <a:t/>
            </a:r>
            <a:br>
              <a:rPr lang="en-US" sz="3100" dirty="0" smtClean="0"/>
            </a:br>
            <a:r>
              <a:rPr lang="en-US" sz="3100" dirty="0" smtClean="0"/>
              <a:t/>
            </a:r>
            <a:br>
              <a:rPr lang="en-US" sz="3100" dirty="0" smtClean="0"/>
            </a:br>
            <a:r>
              <a:rPr lang="ru-RU" sz="3100" dirty="0"/>
              <a:t/>
            </a:r>
            <a:br>
              <a:rPr lang="ru-RU" sz="3100" dirty="0"/>
            </a:br>
            <a:r>
              <a:rPr lang="en-US" sz="3100" dirty="0" smtClean="0"/>
              <a:t/>
            </a:r>
            <a:br>
              <a:rPr lang="en-US" sz="3100" dirty="0" smtClean="0"/>
            </a:br>
            <a:r>
              <a:rPr lang="en-US" sz="3200" dirty="0" smtClean="0"/>
              <a:t/>
            </a:r>
            <a:br>
              <a:rPr lang="en-US" sz="3200" dirty="0" smtClean="0"/>
            </a:br>
            <a:r>
              <a:rPr lang="en-US" sz="3200" dirty="0" smtClean="0"/>
              <a:t/>
            </a:r>
            <a:br>
              <a:rPr lang="en-US" sz="3200" dirty="0" smtClean="0"/>
            </a:br>
            <a:r>
              <a:rPr lang="en-US" sz="3200" dirty="0" smtClean="0"/>
              <a:t>  </a:t>
            </a:r>
            <a:br>
              <a:rPr lang="en-US" sz="3200" dirty="0" smtClean="0"/>
            </a:br>
            <a:r>
              <a:rPr lang="en-US" sz="3200" dirty="0" smtClean="0"/>
              <a:t> </a:t>
            </a:r>
            <a:br>
              <a:rPr lang="en-US" sz="3200" dirty="0" smtClean="0"/>
            </a:br>
            <a:r>
              <a:rPr lang="en-US" sz="3200" dirty="0" smtClean="0"/>
              <a:t/>
            </a:r>
            <a:br>
              <a:rPr lang="en-US" sz="3200" dirty="0" smtClean="0"/>
            </a:br>
            <a:r>
              <a:rPr lang="en-US" sz="3200" dirty="0" smtClean="0"/>
              <a:t/>
            </a:r>
            <a:br>
              <a:rPr lang="en-US" sz="3200" dirty="0" smtClean="0"/>
            </a:br>
            <a:r>
              <a:rPr lang="ru-RU" sz="3200" dirty="0" smtClean="0"/>
              <a:t/>
            </a:r>
            <a:br>
              <a:rPr lang="ru-RU" sz="3200" dirty="0" smtClean="0"/>
            </a:br>
            <a:r>
              <a:rPr lang="en-US" sz="3200" dirty="0" smtClean="0"/>
              <a:t/>
            </a:r>
            <a:br>
              <a:rPr lang="en-US" sz="3200" dirty="0" smtClean="0"/>
            </a:br>
            <a:r>
              <a:rPr lang="en-US" sz="3200" dirty="0" smtClean="0"/>
              <a:t> </a:t>
            </a:r>
            <a:r>
              <a:rPr lang="ru-RU" dirty="0" smtClean="0"/>
              <a:t/>
            </a:r>
            <a:br>
              <a:rPr lang="ru-RU" dirty="0" smtClean="0"/>
            </a:br>
            <a:r>
              <a:rPr lang="en-US" dirty="0" smtClean="0"/>
              <a:t>   </a:t>
            </a:r>
            <a:r>
              <a:rPr lang="ru-RU" dirty="0" smtClean="0"/>
              <a:t>        </a:t>
            </a:r>
            <a:r>
              <a:rPr lang="en-US" dirty="0" smtClean="0"/>
              <a:t>      </a:t>
            </a:r>
            <a:r>
              <a:rPr lang="ru-RU" dirty="0" smtClean="0"/>
              <a:t/>
            </a:r>
            <a:br>
              <a:rPr lang="ru-RU" dirty="0" smtClean="0"/>
            </a:br>
            <a:r>
              <a:rPr lang="ru-RU" dirty="0" smtClean="0"/>
              <a:t> </a:t>
            </a:r>
            <a:br>
              <a:rPr lang="ru-RU" dirty="0" smtClean="0"/>
            </a:br>
            <a:endParaRPr lang="en-US" dirty="0"/>
          </a:p>
        </p:txBody>
      </p:sp>
      <p:sp>
        <p:nvSpPr>
          <p:cNvPr id="3" name="Subtitle 2"/>
          <p:cNvSpPr>
            <a:spLocks noGrp="1"/>
          </p:cNvSpPr>
          <p:nvPr>
            <p:ph type="subTitle" idx="1"/>
          </p:nvPr>
        </p:nvSpPr>
        <p:spPr>
          <a:xfrm flipV="1">
            <a:off x="1371600" y="6857999"/>
            <a:ext cx="6400800" cy="45719"/>
          </a:xfrm>
        </p:spPr>
        <p:txBody>
          <a:bodyPr>
            <a:normAutofit fontScale="25000" lnSpcReduction="20000"/>
          </a:bodyPr>
          <a:lstStyle/>
          <a:p>
            <a:endParaRPr lang="en-US" dirty="0"/>
          </a:p>
        </p:txBody>
      </p:sp>
    </p:spTree>
    <p:extLst>
      <p:ext uri="{BB962C8B-B14F-4D97-AF65-F5344CB8AC3E}">
        <p14:creationId xmlns:p14="http://schemas.microsoft.com/office/powerpoint/2010/main" val="253673866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8"/>
          </a:xfrm>
        </p:spPr>
        <p:txBody>
          <a:bodyPr>
            <a:normAutofit fontScale="90000"/>
          </a:bodyPr>
          <a:lstStyle/>
          <a:p>
            <a:pPr algn="just">
              <a:lnSpc>
                <a:spcPct val="90000"/>
              </a:lnSpc>
            </a:pP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ru-RU" sz="3200" dirty="0" smtClean="0"/>
              <a:t/>
            </a:r>
            <a:br>
              <a:rPr lang="ru-RU" sz="3200" dirty="0" smtClean="0"/>
            </a:br>
            <a:r>
              <a:rPr lang="en-US" sz="3200" dirty="0" smtClean="0"/>
              <a:t>  </a:t>
            </a:r>
            <a:br>
              <a:rPr lang="en-US" sz="3200" dirty="0" smtClean="0"/>
            </a:br>
            <a:r>
              <a:rPr lang="en-US" sz="3200" dirty="0" smtClean="0"/>
              <a:t/>
            </a:r>
            <a:br>
              <a:rPr lang="en-US" sz="3200" dirty="0" smtClean="0"/>
            </a:br>
            <a:r>
              <a:rPr lang="en-US" sz="3200" dirty="0"/>
              <a:t/>
            </a:r>
            <a:br>
              <a:rPr lang="en-US" sz="3200" dirty="0"/>
            </a:br>
            <a:r>
              <a:rPr lang="en-US" sz="3200" dirty="0" smtClean="0"/>
              <a:t>     </a:t>
            </a:r>
            <a:br>
              <a:rPr lang="en-US" sz="3200" dirty="0" smtClean="0"/>
            </a:br>
            <a:r>
              <a:rPr lang="en-US" sz="3200" dirty="0"/>
              <a:t/>
            </a:r>
            <a:br>
              <a:rPr lang="en-US" sz="3200" dirty="0"/>
            </a:br>
            <a:r>
              <a:rPr lang="en-US" sz="3200" dirty="0" smtClean="0"/>
              <a:t>    </a:t>
            </a:r>
            <a:br>
              <a:rPr lang="en-US" sz="3200" dirty="0" smtClean="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a:t/>
            </a:r>
            <a:br>
              <a:rPr lang="en-US" sz="3200" dirty="0"/>
            </a:br>
            <a:r>
              <a:rPr lang="en-US" sz="3600" dirty="0" smtClean="0"/>
              <a:t>    </a:t>
            </a:r>
            <a:r>
              <a:rPr lang="en-US" sz="3600" dirty="0"/>
              <a:t>  Jellyfishes consist of 99% water. Their structured water is also subordinated to the </a:t>
            </a:r>
            <a:r>
              <a:rPr lang="en-US" sz="3600" dirty="0" err="1"/>
              <a:t>geno</a:t>
            </a:r>
            <a:r>
              <a:rPr lang="en-US" sz="3600" dirty="0"/>
              <a:t>-logic coding. We hypothesize that </a:t>
            </a:r>
            <a:r>
              <a:rPr lang="en-US" sz="3600" b="1" dirty="0">
                <a:solidFill>
                  <a:srgbClr val="FF0000"/>
                </a:solidFill>
              </a:rPr>
              <a:t>structured water is not only a set of molecules but it is the carrier of logical functions and logical operations </a:t>
            </a:r>
            <a:r>
              <a:rPr lang="en-US" sz="3600" dirty="0"/>
              <a:t>that are involved in the properties of water (homeopathic, etc.) [</a:t>
            </a:r>
            <a:r>
              <a:rPr lang="en-US" sz="3600" dirty="0" err="1"/>
              <a:t>Petoukhov</a:t>
            </a:r>
            <a:r>
              <a:rPr lang="en-US" sz="3600" dirty="0"/>
              <a:t>, 2016]. It is in contrast to traditional consideration of water </a:t>
            </a:r>
            <a:r>
              <a:rPr lang="en-US" sz="3600" dirty="0" smtClean="0"/>
              <a:t>- in </a:t>
            </a:r>
            <a:r>
              <a:rPr lang="en-US" sz="3600" dirty="0"/>
              <a:t>academia sciences </a:t>
            </a:r>
            <a:r>
              <a:rPr lang="en-US" sz="3600" dirty="0" smtClean="0"/>
              <a:t>– as only a set of molecules without </a:t>
            </a:r>
            <a:r>
              <a:rPr lang="en-US" sz="3600" dirty="0"/>
              <a:t>the provisions on participation in it laws of Boolean algebras, on which computer science is built ("water as an information entity").</a:t>
            </a:r>
            <a:br>
              <a:rPr lang="en-US" sz="3600" dirty="0"/>
            </a:br>
            <a:r>
              <a:rPr lang="en-US" sz="3600" dirty="0" smtClean="0"/>
              <a:t>    In </a:t>
            </a:r>
            <a:r>
              <a:rPr lang="en-US" sz="3600" dirty="0"/>
              <a:t>the lecture of Prof. </a:t>
            </a:r>
            <a:r>
              <a:rPr lang="en-US" sz="3600" dirty="0" smtClean="0"/>
              <a:t>E. </a:t>
            </a:r>
            <a:r>
              <a:rPr lang="en-US" sz="3600" dirty="0" err="1" smtClean="0"/>
              <a:t>Muldashev</a:t>
            </a:r>
            <a:r>
              <a:rPr lang="en-US" sz="3600" dirty="0" smtClean="0"/>
              <a:t> </a:t>
            </a:r>
            <a:r>
              <a:rPr lang="en-US" sz="3600" dirty="0"/>
              <a:t>I was pleased to learn on his similar thoughts about a "thinking water."</a:t>
            </a:r>
            <a:r>
              <a:rPr lang="en-US" sz="3200" dirty="0"/>
              <a:t/>
            </a:r>
            <a:br>
              <a:rPr lang="en-US" sz="3200" dirty="0"/>
            </a:br>
            <a:r>
              <a:rPr lang="en-US" sz="3600" dirty="0"/>
              <a:t/>
            </a:r>
            <a:br>
              <a:rPr lang="en-US" sz="3600" dirty="0"/>
            </a:br>
            <a:r>
              <a:rPr lang="en-US" sz="3600" dirty="0" smtClean="0"/>
              <a:t/>
            </a:r>
            <a:br>
              <a:rPr lang="en-US" sz="3600" dirty="0" smtClean="0"/>
            </a:br>
            <a:r>
              <a:rPr lang="en-US" sz="3600" dirty="0"/>
              <a:t/>
            </a:r>
            <a:br>
              <a:rPr lang="en-US" sz="3600" dirty="0"/>
            </a:br>
            <a:r>
              <a:rPr lang="en-US" sz="3600" dirty="0" smtClean="0"/>
              <a:t/>
            </a:r>
            <a:br>
              <a:rPr lang="en-US" sz="3600" dirty="0" smtClean="0"/>
            </a:br>
            <a:r>
              <a:rPr lang="ru-RU" sz="3100" dirty="0"/>
              <a:t/>
            </a:r>
            <a:br>
              <a:rPr lang="ru-RU" sz="3100" dirty="0"/>
            </a:br>
            <a:r>
              <a:rPr lang="en-US" sz="3100" dirty="0" smtClean="0"/>
              <a:t/>
            </a:r>
            <a:br>
              <a:rPr lang="en-US" sz="3100" dirty="0" smtClean="0"/>
            </a:br>
            <a:r>
              <a:rPr lang="en-US" sz="3200" dirty="0" smtClean="0"/>
              <a:t/>
            </a:r>
            <a:br>
              <a:rPr lang="en-US" sz="3200" dirty="0" smtClean="0"/>
            </a:br>
            <a:r>
              <a:rPr lang="en-US" sz="3200" dirty="0" smtClean="0"/>
              <a:t/>
            </a:r>
            <a:br>
              <a:rPr lang="en-US" sz="3200" dirty="0" smtClean="0"/>
            </a:br>
            <a:r>
              <a:rPr lang="en-US" sz="3200" dirty="0" smtClean="0"/>
              <a:t>  </a:t>
            </a:r>
            <a:br>
              <a:rPr lang="en-US" sz="3200" dirty="0" smtClean="0"/>
            </a:br>
            <a:r>
              <a:rPr lang="en-US" sz="3200" dirty="0" smtClean="0"/>
              <a:t> </a:t>
            </a:r>
            <a:br>
              <a:rPr lang="en-US" sz="3200" dirty="0" smtClean="0"/>
            </a:br>
            <a:r>
              <a:rPr lang="en-US" sz="3200" dirty="0" smtClean="0"/>
              <a:t/>
            </a:r>
            <a:br>
              <a:rPr lang="en-US" sz="3200" dirty="0" smtClean="0"/>
            </a:br>
            <a:r>
              <a:rPr lang="en-US" sz="3200" dirty="0" smtClean="0"/>
              <a:t/>
            </a:r>
            <a:br>
              <a:rPr lang="en-US" sz="3200" dirty="0" smtClean="0"/>
            </a:br>
            <a:r>
              <a:rPr lang="ru-RU" sz="3200" dirty="0" smtClean="0"/>
              <a:t/>
            </a:r>
            <a:br>
              <a:rPr lang="ru-RU" sz="3200" dirty="0" smtClean="0"/>
            </a:br>
            <a:r>
              <a:rPr lang="en-US" sz="3200" dirty="0" smtClean="0"/>
              <a:t/>
            </a:r>
            <a:br>
              <a:rPr lang="en-US" sz="3200" dirty="0" smtClean="0"/>
            </a:br>
            <a:r>
              <a:rPr lang="en-US" sz="3200" dirty="0" smtClean="0"/>
              <a:t> </a:t>
            </a:r>
            <a:r>
              <a:rPr lang="ru-RU" dirty="0" smtClean="0"/>
              <a:t/>
            </a:r>
            <a:br>
              <a:rPr lang="ru-RU" dirty="0" smtClean="0"/>
            </a:br>
            <a:r>
              <a:rPr lang="en-US" dirty="0" smtClean="0"/>
              <a:t>   </a:t>
            </a:r>
            <a:r>
              <a:rPr lang="ru-RU" dirty="0" smtClean="0"/>
              <a:t>        </a:t>
            </a:r>
            <a:r>
              <a:rPr lang="en-US" dirty="0" smtClean="0"/>
              <a:t>      </a:t>
            </a:r>
            <a:r>
              <a:rPr lang="ru-RU" dirty="0" smtClean="0"/>
              <a:t/>
            </a:r>
            <a:br>
              <a:rPr lang="ru-RU" dirty="0" smtClean="0"/>
            </a:br>
            <a:r>
              <a:rPr lang="ru-RU" dirty="0" smtClean="0"/>
              <a:t> </a:t>
            </a:r>
            <a:br>
              <a:rPr lang="ru-RU" dirty="0" smtClean="0"/>
            </a:br>
            <a:endParaRPr lang="en-US" dirty="0"/>
          </a:p>
        </p:txBody>
      </p:sp>
      <p:sp>
        <p:nvSpPr>
          <p:cNvPr id="3" name="Subtitle 2"/>
          <p:cNvSpPr>
            <a:spLocks noGrp="1"/>
          </p:cNvSpPr>
          <p:nvPr>
            <p:ph type="subTitle" idx="1"/>
          </p:nvPr>
        </p:nvSpPr>
        <p:spPr>
          <a:xfrm flipV="1">
            <a:off x="1371600" y="6857999"/>
            <a:ext cx="6400800" cy="45719"/>
          </a:xfrm>
        </p:spPr>
        <p:txBody>
          <a:bodyPr>
            <a:normAutofit fontScale="25000" lnSpcReduction="20000"/>
          </a:bodyPr>
          <a:lstStyle/>
          <a:p>
            <a:endParaRPr lang="en-US" dirty="0"/>
          </a:p>
        </p:txBody>
      </p:sp>
    </p:spTree>
    <p:extLst>
      <p:ext uri="{BB962C8B-B14F-4D97-AF65-F5344CB8AC3E}">
        <p14:creationId xmlns:p14="http://schemas.microsoft.com/office/powerpoint/2010/main" val="279668401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8"/>
          </a:xfrm>
        </p:spPr>
        <p:txBody>
          <a:bodyPr>
            <a:normAutofit fontScale="90000"/>
          </a:bodyPr>
          <a:lstStyle/>
          <a:p>
            <a:pPr algn="l">
              <a:lnSpc>
                <a:spcPct val="90000"/>
              </a:lnSpc>
            </a:pP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ru-RU" sz="3200" dirty="0" smtClean="0"/>
              <a:t/>
            </a:r>
            <a:br>
              <a:rPr lang="ru-RU" sz="3200" dirty="0" smtClean="0"/>
            </a:br>
            <a:r>
              <a:rPr lang="en-US" sz="3200" dirty="0" smtClean="0"/>
              <a:t>  </a:t>
            </a:r>
            <a:br>
              <a:rPr lang="en-US" sz="3200" dirty="0" smtClean="0"/>
            </a:br>
            <a:r>
              <a:rPr lang="en-US" sz="3200" dirty="0" smtClean="0"/>
              <a:t/>
            </a:r>
            <a:br>
              <a:rPr lang="en-US" sz="3200" dirty="0" smtClean="0"/>
            </a:br>
            <a:r>
              <a:rPr lang="en-US" sz="3200" dirty="0"/>
              <a:t/>
            </a:r>
            <a:br>
              <a:rPr lang="en-US" sz="3200" dirty="0"/>
            </a:br>
            <a:r>
              <a:rPr lang="en-US" sz="3200" dirty="0" smtClean="0"/>
              <a:t> </a:t>
            </a:r>
            <a:br>
              <a:rPr lang="en-US" sz="3200" dirty="0" smtClean="0"/>
            </a:br>
            <a:r>
              <a:rPr lang="en-US" sz="3200" dirty="0"/>
              <a:t/>
            </a:r>
            <a:br>
              <a:rPr lang="en-US" sz="3200" dirty="0"/>
            </a:br>
            <a:r>
              <a:rPr lang="en-US" sz="3200" dirty="0" smtClean="0"/>
              <a:t>    </a:t>
            </a:r>
            <a:br>
              <a:rPr lang="en-US" sz="3200" dirty="0" smtClean="0"/>
            </a:br>
            <a:r>
              <a:rPr lang="en-US" sz="3600" dirty="0" smtClean="0"/>
              <a:t/>
            </a:r>
            <a:br>
              <a:rPr lang="en-US" sz="3600" dirty="0" smtClean="0"/>
            </a:br>
            <a:r>
              <a:rPr lang="en-US" sz="3600" dirty="0" smtClean="0"/>
              <a:t>       </a:t>
            </a:r>
            <a:r>
              <a:rPr lang="en-US" sz="3600" dirty="0"/>
              <a:t> </a:t>
            </a:r>
            <a:r>
              <a:rPr lang="ru-RU" sz="3600" dirty="0" err="1"/>
              <a:t>George</a:t>
            </a:r>
            <a:r>
              <a:rPr lang="ru-RU" sz="3600" dirty="0"/>
              <a:t> </a:t>
            </a:r>
            <a:r>
              <a:rPr lang="ru-RU" sz="3600" dirty="0" err="1"/>
              <a:t>Boole</a:t>
            </a:r>
            <a:r>
              <a:rPr lang="ru-RU" sz="3600" dirty="0"/>
              <a:t> </a:t>
            </a:r>
            <a:r>
              <a:rPr lang="ru-RU" sz="3600" dirty="0" err="1"/>
              <a:t>created</a:t>
            </a:r>
            <a:r>
              <a:rPr lang="ru-RU" sz="3600" dirty="0"/>
              <a:t> </a:t>
            </a:r>
            <a:r>
              <a:rPr lang="ru-RU" sz="3600" dirty="0" err="1"/>
              <a:t>his</a:t>
            </a:r>
            <a:r>
              <a:rPr lang="ru-RU" sz="3600" dirty="0"/>
              <a:t> </a:t>
            </a:r>
            <a:r>
              <a:rPr lang="ru-RU" sz="3600" dirty="0" err="1"/>
              <a:t>mathematics</a:t>
            </a:r>
            <a:r>
              <a:rPr lang="ru-RU" sz="3600" dirty="0"/>
              <a:t> </a:t>
            </a:r>
            <a:r>
              <a:rPr lang="ru-RU" sz="3600" dirty="0" err="1"/>
              <a:t>of</a:t>
            </a:r>
            <a:r>
              <a:rPr lang="ru-RU" sz="3600" dirty="0"/>
              <a:t> </a:t>
            </a:r>
            <a:r>
              <a:rPr lang="ru-RU" sz="3600" dirty="0" err="1"/>
              <a:t>logic</a:t>
            </a:r>
            <a:r>
              <a:rPr lang="ru-RU" sz="3600" dirty="0"/>
              <a:t> </a:t>
            </a:r>
            <a:r>
              <a:rPr lang="ru-RU" sz="3600" dirty="0" err="1"/>
              <a:t>to</a:t>
            </a:r>
            <a:r>
              <a:rPr lang="ru-RU" sz="3600" dirty="0"/>
              <a:t> </a:t>
            </a:r>
            <a:r>
              <a:rPr lang="ru-RU" sz="3600" dirty="0" err="1"/>
              <a:t>desribe</a:t>
            </a:r>
            <a:r>
              <a:rPr lang="ru-RU" sz="3600" dirty="0"/>
              <a:t> </a:t>
            </a:r>
            <a:r>
              <a:rPr lang="ru-RU" sz="3600" dirty="0" err="1"/>
              <a:t>the</a:t>
            </a:r>
            <a:r>
              <a:rPr lang="ru-RU" sz="3600" dirty="0"/>
              <a:t> </a:t>
            </a:r>
            <a:r>
              <a:rPr lang="ru-RU" sz="3600" dirty="0" err="1"/>
              <a:t>laws</a:t>
            </a:r>
            <a:r>
              <a:rPr lang="ru-RU" sz="3600" dirty="0"/>
              <a:t> </a:t>
            </a:r>
            <a:r>
              <a:rPr lang="ru-RU" sz="3600" dirty="0" err="1"/>
              <a:t>of</a:t>
            </a:r>
            <a:r>
              <a:rPr lang="ru-RU" sz="3600" dirty="0"/>
              <a:t> </a:t>
            </a:r>
            <a:r>
              <a:rPr lang="ru-RU" sz="3600" dirty="0" err="1" smtClean="0"/>
              <a:t>thought</a:t>
            </a:r>
            <a:r>
              <a:rPr lang="en-US" sz="3600" dirty="0" smtClean="0"/>
              <a:t>s</a:t>
            </a:r>
            <a:r>
              <a:rPr lang="ru-RU" sz="3600" dirty="0" smtClean="0"/>
              <a:t>: </a:t>
            </a:r>
            <a:r>
              <a:rPr lang="ru-RU" sz="3600" dirty="0" err="1"/>
              <a:t>his</a:t>
            </a:r>
            <a:r>
              <a:rPr lang="ru-RU" sz="3600" dirty="0"/>
              <a:t> </a:t>
            </a:r>
            <a:r>
              <a:rPr lang="ru-RU" sz="3600" dirty="0" err="1"/>
              <a:t>book</a:t>
            </a:r>
            <a:r>
              <a:rPr lang="ru-RU" sz="3600" dirty="0"/>
              <a:t> </a:t>
            </a:r>
            <a:r>
              <a:rPr lang="ru-RU" sz="3600" dirty="0" err="1"/>
              <a:t>was</a:t>
            </a:r>
            <a:r>
              <a:rPr lang="ru-RU" sz="3600" dirty="0"/>
              <a:t> </a:t>
            </a:r>
            <a:r>
              <a:rPr lang="ru-RU" sz="3600" dirty="0" err="1"/>
              <a:t>titled</a:t>
            </a:r>
            <a:r>
              <a:rPr lang="ru-RU" sz="3600" dirty="0"/>
              <a:t> «</a:t>
            </a:r>
            <a:r>
              <a:rPr lang="ru-RU" sz="3600" b="1" dirty="0" err="1"/>
              <a:t>An</a:t>
            </a:r>
            <a:r>
              <a:rPr lang="ru-RU" sz="3600" b="1" dirty="0"/>
              <a:t> </a:t>
            </a:r>
            <a:r>
              <a:rPr lang="ru-RU" sz="3600" b="1" dirty="0" err="1"/>
              <a:t>Investigation</a:t>
            </a:r>
            <a:r>
              <a:rPr lang="ru-RU" sz="3600" b="1" dirty="0"/>
              <a:t> </a:t>
            </a:r>
            <a:r>
              <a:rPr lang="ru-RU" sz="3600" b="1" dirty="0" err="1"/>
              <a:t>of</a:t>
            </a:r>
            <a:r>
              <a:rPr lang="ru-RU" sz="3600" b="1" dirty="0"/>
              <a:t> </a:t>
            </a:r>
            <a:r>
              <a:rPr lang="ru-RU" sz="3600" b="1" dirty="0" err="1"/>
              <a:t>the</a:t>
            </a:r>
            <a:r>
              <a:rPr lang="ru-RU" sz="3600" b="1" dirty="0"/>
              <a:t> </a:t>
            </a:r>
            <a:r>
              <a:rPr lang="ru-RU" sz="3600" b="1" dirty="0" err="1"/>
              <a:t>Laws</a:t>
            </a:r>
            <a:r>
              <a:rPr lang="ru-RU" sz="3600" b="1" dirty="0"/>
              <a:t> </a:t>
            </a:r>
            <a:r>
              <a:rPr lang="ru-RU" sz="3600" b="1" dirty="0" err="1"/>
              <a:t>of</a:t>
            </a:r>
            <a:r>
              <a:rPr lang="ru-RU" sz="3600" b="1" dirty="0"/>
              <a:t> </a:t>
            </a:r>
            <a:r>
              <a:rPr lang="ru-RU" sz="3600" b="1" dirty="0" err="1"/>
              <a:t>Thoughts</a:t>
            </a:r>
            <a:r>
              <a:rPr lang="ru-RU" sz="3600" dirty="0"/>
              <a:t>» (1854 </a:t>
            </a:r>
            <a:r>
              <a:rPr lang="ru-RU" sz="3600" dirty="0" err="1"/>
              <a:t>year</a:t>
            </a:r>
            <a:r>
              <a:rPr lang="ru-RU" sz="3600" dirty="0"/>
              <a:t>). </a:t>
            </a:r>
            <a:r>
              <a:rPr lang="ru-RU" sz="3600" dirty="0" err="1"/>
              <a:t>Our</a:t>
            </a:r>
            <a:r>
              <a:rPr lang="ru-RU" sz="3600" dirty="0"/>
              <a:t> </a:t>
            </a:r>
            <a:r>
              <a:rPr lang="en-US" sz="3600" dirty="0"/>
              <a:t>doctrine </a:t>
            </a:r>
            <a:r>
              <a:rPr lang="ru-RU" sz="3600" dirty="0" err="1"/>
              <a:t>of</a:t>
            </a:r>
            <a:r>
              <a:rPr lang="ru-RU" sz="3600" dirty="0"/>
              <a:t> </a:t>
            </a:r>
            <a:r>
              <a:rPr lang="ru-RU" sz="3600" dirty="0" err="1"/>
              <a:t>the</a:t>
            </a:r>
            <a:r>
              <a:rPr lang="ru-RU" sz="3600" dirty="0"/>
              <a:t> </a:t>
            </a:r>
            <a:r>
              <a:rPr lang="ru-RU" sz="3600" dirty="0" err="1"/>
              <a:t>geno-logic</a:t>
            </a:r>
            <a:r>
              <a:rPr lang="ru-RU" sz="3600" dirty="0"/>
              <a:t> </a:t>
            </a:r>
            <a:r>
              <a:rPr lang="ru-RU" sz="3600" dirty="0" err="1"/>
              <a:t>code</a:t>
            </a:r>
            <a:r>
              <a:rPr lang="ru-RU" sz="3600" dirty="0"/>
              <a:t> </a:t>
            </a:r>
            <a:r>
              <a:rPr lang="ru-RU" sz="3600" dirty="0" err="1"/>
              <a:t>shows</a:t>
            </a:r>
            <a:r>
              <a:rPr lang="ru-RU" sz="3600" dirty="0"/>
              <a:t> </a:t>
            </a:r>
            <a:r>
              <a:rPr lang="en-US" sz="3600" dirty="0"/>
              <a:t>evidences </a:t>
            </a:r>
            <a:r>
              <a:rPr lang="ru-RU" sz="3600" dirty="0" err="1"/>
              <a:t>that</a:t>
            </a:r>
            <a:r>
              <a:rPr lang="ru-RU" sz="3600" dirty="0"/>
              <a:t> </a:t>
            </a:r>
            <a:r>
              <a:rPr lang="ru-RU" sz="3600" dirty="0" err="1"/>
              <a:t>our</a:t>
            </a:r>
            <a:r>
              <a:rPr lang="ru-RU" sz="3600" dirty="0"/>
              <a:t> </a:t>
            </a:r>
            <a:r>
              <a:rPr lang="ru-RU" sz="3600" dirty="0" err="1"/>
              <a:t>genetically</a:t>
            </a:r>
            <a:r>
              <a:rPr lang="ru-RU" sz="3600" dirty="0"/>
              <a:t> </a:t>
            </a:r>
            <a:r>
              <a:rPr lang="ru-RU" sz="3600" dirty="0" err="1"/>
              <a:t>encoded</a:t>
            </a:r>
            <a:r>
              <a:rPr lang="ru-RU" sz="3600" dirty="0"/>
              <a:t> </a:t>
            </a:r>
            <a:r>
              <a:rPr lang="ru-RU" sz="3600" dirty="0" err="1"/>
              <a:t>body</a:t>
            </a:r>
            <a:r>
              <a:rPr lang="ru-RU" sz="3600" dirty="0"/>
              <a:t> </a:t>
            </a:r>
            <a:r>
              <a:rPr lang="ru-RU" sz="3600" dirty="0" err="1"/>
              <a:t>is</a:t>
            </a:r>
            <a:r>
              <a:rPr lang="ru-RU" sz="3600" dirty="0"/>
              <a:t> </a:t>
            </a:r>
            <a:r>
              <a:rPr lang="ru-RU" sz="3600" dirty="0" err="1"/>
              <a:t>created</a:t>
            </a:r>
            <a:r>
              <a:rPr lang="ru-RU" sz="3600" dirty="0"/>
              <a:t> </a:t>
            </a:r>
            <a:r>
              <a:rPr lang="ru-RU" sz="3600" dirty="0" err="1"/>
              <a:t>on</a:t>
            </a:r>
            <a:r>
              <a:rPr lang="ru-RU" sz="3600" dirty="0"/>
              <a:t> </a:t>
            </a:r>
            <a:r>
              <a:rPr lang="ru-RU" sz="3600" dirty="0" err="1"/>
              <a:t>the</a:t>
            </a:r>
            <a:r>
              <a:rPr lang="ru-RU" sz="3600" dirty="0"/>
              <a:t> </a:t>
            </a:r>
            <a:r>
              <a:rPr lang="ru-RU" sz="3600" dirty="0" err="1"/>
              <a:t>basis</a:t>
            </a:r>
            <a:r>
              <a:rPr lang="ru-RU" sz="3600" dirty="0"/>
              <a:t> </a:t>
            </a:r>
            <a:r>
              <a:rPr lang="ru-RU" sz="3600" dirty="0" err="1"/>
              <a:t>of</a:t>
            </a:r>
            <a:r>
              <a:rPr lang="ru-RU" sz="3600" dirty="0"/>
              <a:t> </a:t>
            </a:r>
            <a:r>
              <a:rPr lang="ru-RU" sz="3600" dirty="0" err="1"/>
              <a:t>the</a:t>
            </a:r>
            <a:r>
              <a:rPr lang="ru-RU" sz="3600" dirty="0"/>
              <a:t> </a:t>
            </a:r>
            <a:r>
              <a:rPr lang="ru-RU" sz="3600" dirty="0" err="1"/>
              <a:t>same</a:t>
            </a:r>
            <a:r>
              <a:rPr lang="ru-RU" sz="3600" dirty="0"/>
              <a:t> </a:t>
            </a:r>
            <a:r>
              <a:rPr lang="ru-RU" sz="3600" dirty="0" err="1"/>
              <a:t>laws</a:t>
            </a:r>
            <a:r>
              <a:rPr lang="ru-RU" sz="3600" dirty="0"/>
              <a:t> </a:t>
            </a:r>
            <a:r>
              <a:rPr lang="ru-RU" sz="3600" dirty="0" err="1"/>
              <a:t>of</a:t>
            </a:r>
            <a:r>
              <a:rPr lang="ru-RU" sz="3600" dirty="0"/>
              <a:t> </a:t>
            </a:r>
            <a:r>
              <a:rPr lang="ru-RU" sz="3600" dirty="0" err="1"/>
              <a:t>logic</a:t>
            </a:r>
            <a:r>
              <a:rPr lang="ru-RU" sz="3600" dirty="0"/>
              <a:t>, </a:t>
            </a:r>
            <a:r>
              <a:rPr lang="ru-RU" sz="3600" dirty="0" err="1"/>
              <a:t>on</a:t>
            </a:r>
            <a:r>
              <a:rPr lang="ru-RU" sz="3600" dirty="0"/>
              <a:t> </a:t>
            </a:r>
            <a:r>
              <a:rPr lang="ru-RU" sz="3600" dirty="0" err="1"/>
              <a:t>which</a:t>
            </a:r>
            <a:r>
              <a:rPr lang="ru-RU" sz="3600" dirty="0"/>
              <a:t> </a:t>
            </a:r>
            <a:r>
              <a:rPr lang="ru-RU" sz="3600" dirty="0" err="1"/>
              <a:t>our</a:t>
            </a:r>
            <a:r>
              <a:rPr lang="ru-RU" sz="3600" dirty="0"/>
              <a:t> </a:t>
            </a:r>
            <a:r>
              <a:rPr lang="ru-RU" sz="3600" dirty="0" err="1"/>
              <a:t>thoughts</a:t>
            </a:r>
            <a:r>
              <a:rPr lang="ru-RU" sz="3600" dirty="0"/>
              <a:t> </a:t>
            </a:r>
            <a:r>
              <a:rPr lang="ru-RU" sz="3600" dirty="0" err="1"/>
              <a:t>are</a:t>
            </a:r>
            <a:r>
              <a:rPr lang="ru-RU" sz="3600" dirty="0"/>
              <a:t> </a:t>
            </a:r>
            <a:r>
              <a:rPr lang="ru-RU" sz="3600" dirty="0" err="1"/>
              <a:t>constructed</a:t>
            </a:r>
            <a:r>
              <a:rPr lang="ru-RU" sz="3600" dirty="0"/>
              <a:t> (</a:t>
            </a:r>
            <a:r>
              <a:rPr lang="ru-RU" sz="3600" dirty="0" err="1"/>
              <a:t>the</a:t>
            </a:r>
            <a:r>
              <a:rPr lang="ru-RU" sz="3600" dirty="0"/>
              <a:t> </a:t>
            </a:r>
            <a:r>
              <a:rPr lang="ru-RU" sz="3600" dirty="0" err="1"/>
              <a:t>unity</a:t>
            </a:r>
            <a:r>
              <a:rPr lang="ru-RU" sz="3600" dirty="0"/>
              <a:t> </a:t>
            </a:r>
            <a:r>
              <a:rPr lang="ru-RU" sz="3600" dirty="0" err="1"/>
              <a:t>of</a:t>
            </a:r>
            <a:r>
              <a:rPr lang="ru-RU" sz="3600" dirty="0"/>
              <a:t> </a:t>
            </a:r>
            <a:r>
              <a:rPr lang="ru-RU" sz="3600" dirty="0" err="1"/>
              <a:t>the</a:t>
            </a:r>
            <a:r>
              <a:rPr lang="ru-RU" sz="3600" dirty="0"/>
              <a:t> </a:t>
            </a:r>
            <a:r>
              <a:rPr lang="ru-RU" sz="3600" dirty="0" err="1"/>
              <a:t>laws</a:t>
            </a:r>
            <a:r>
              <a:rPr lang="ru-RU" sz="3600" dirty="0"/>
              <a:t> </a:t>
            </a:r>
            <a:r>
              <a:rPr lang="ru-RU" sz="3600" dirty="0" err="1"/>
              <a:t>of</a:t>
            </a:r>
            <a:r>
              <a:rPr lang="ru-RU" sz="3600" dirty="0"/>
              <a:t> </a:t>
            </a:r>
            <a:r>
              <a:rPr lang="ru-RU" sz="3600" dirty="0" err="1"/>
              <a:t>thought</a:t>
            </a:r>
            <a:r>
              <a:rPr lang="ru-RU" sz="3600" dirty="0"/>
              <a:t> </a:t>
            </a:r>
            <a:r>
              <a:rPr lang="ru-RU" sz="3600" dirty="0" err="1"/>
              <a:t>and</a:t>
            </a:r>
            <a:r>
              <a:rPr lang="ru-RU" sz="3600" dirty="0"/>
              <a:t> </a:t>
            </a:r>
            <a:r>
              <a:rPr lang="ru-RU" sz="3600" dirty="0" err="1"/>
              <a:t>body</a:t>
            </a:r>
            <a:r>
              <a:rPr lang="ru-RU" sz="3600" dirty="0"/>
              <a:t>). </a:t>
            </a:r>
            <a:r>
              <a:rPr lang="en-US" sz="3600" dirty="0" smtClean="0"/>
              <a:t/>
            </a:r>
            <a:br>
              <a:rPr lang="en-US" sz="3600" dirty="0" smtClean="0"/>
            </a:br>
            <a:r>
              <a:rPr lang="en-US" sz="3600" dirty="0"/>
              <a:t> </a:t>
            </a:r>
            <a:r>
              <a:rPr lang="en-US" sz="3600" dirty="0" smtClean="0"/>
              <a:t>       </a:t>
            </a:r>
            <a:r>
              <a:rPr lang="ru-RU" sz="3600" dirty="0" err="1" smtClean="0"/>
              <a:t>It</a:t>
            </a:r>
            <a:r>
              <a:rPr lang="ru-RU" sz="3600" dirty="0" smtClean="0"/>
              <a:t>  </a:t>
            </a:r>
            <a:r>
              <a:rPr lang="ru-RU" sz="3600" dirty="0" err="1"/>
              <a:t>gives</a:t>
            </a:r>
            <a:r>
              <a:rPr lang="ru-RU" sz="3600" dirty="0"/>
              <a:t> </a:t>
            </a:r>
            <a:r>
              <a:rPr lang="ru-RU" sz="3600" dirty="0" err="1"/>
              <a:t>a</a:t>
            </a:r>
            <a:r>
              <a:rPr lang="ru-RU" sz="3600" dirty="0"/>
              <a:t> </a:t>
            </a:r>
            <a:r>
              <a:rPr lang="ru-RU" sz="3600" dirty="0" err="1"/>
              <a:t>new</a:t>
            </a:r>
            <a:r>
              <a:rPr lang="ru-RU" sz="3600" dirty="0"/>
              <a:t> </a:t>
            </a:r>
            <a:r>
              <a:rPr lang="ru-RU" sz="3600" dirty="0" err="1"/>
              <a:t>material</a:t>
            </a:r>
            <a:r>
              <a:rPr lang="ru-RU" sz="3600" dirty="0"/>
              <a:t> </a:t>
            </a:r>
            <a:r>
              <a:rPr lang="ru-RU" sz="3600" dirty="0" err="1"/>
              <a:t>for</a:t>
            </a:r>
            <a:r>
              <a:rPr lang="ru-RU" sz="3600" dirty="0"/>
              <a:t> </a:t>
            </a:r>
            <a:r>
              <a:rPr lang="ru-RU" sz="3600" dirty="0" err="1"/>
              <a:t>a</a:t>
            </a:r>
            <a:r>
              <a:rPr lang="ru-RU" sz="3600" dirty="0"/>
              <a:t> </a:t>
            </a:r>
            <a:r>
              <a:rPr lang="ru-RU" sz="3600" dirty="0" err="1"/>
              <a:t>discussion</a:t>
            </a:r>
            <a:r>
              <a:rPr lang="ru-RU" sz="3600" dirty="0"/>
              <a:t> </a:t>
            </a:r>
            <a:r>
              <a:rPr lang="ru-RU" sz="3600" dirty="0" err="1"/>
              <a:t>about</a:t>
            </a:r>
            <a:r>
              <a:rPr lang="ru-RU" sz="3600" dirty="0"/>
              <a:t> </a:t>
            </a:r>
            <a:r>
              <a:rPr lang="ru-RU" sz="3600" dirty="0" err="1"/>
              <a:t>old</a:t>
            </a:r>
            <a:r>
              <a:rPr lang="ru-RU" sz="3600" dirty="0"/>
              <a:t> </a:t>
            </a:r>
            <a:r>
              <a:rPr lang="ru-RU" sz="3600" dirty="0" err="1"/>
              <a:t>problem</a:t>
            </a:r>
            <a:r>
              <a:rPr lang="ru-RU" sz="3600" dirty="0"/>
              <a:t>: </a:t>
            </a:r>
            <a:r>
              <a:rPr lang="ru-RU" sz="3600" b="1" dirty="0" err="1"/>
              <a:t>what</a:t>
            </a:r>
            <a:r>
              <a:rPr lang="ru-RU" sz="3600" b="1" dirty="0"/>
              <a:t> </a:t>
            </a:r>
            <a:r>
              <a:rPr lang="ru-RU" sz="3600" b="1" dirty="0" err="1"/>
              <a:t>is</a:t>
            </a:r>
            <a:r>
              <a:rPr lang="ru-RU" sz="3600" b="1" dirty="0"/>
              <a:t> </a:t>
            </a:r>
            <a:r>
              <a:rPr lang="ru-RU" sz="3600" b="1" dirty="0" err="1"/>
              <a:t>primary</a:t>
            </a:r>
            <a:r>
              <a:rPr lang="ru-RU" sz="3600" b="1" dirty="0"/>
              <a:t> - </a:t>
            </a:r>
            <a:r>
              <a:rPr lang="ru-RU" sz="3600" b="1" dirty="0" err="1"/>
              <a:t>thoughts</a:t>
            </a:r>
            <a:r>
              <a:rPr lang="ru-RU" sz="3600" b="1" dirty="0"/>
              <a:t> </a:t>
            </a:r>
            <a:r>
              <a:rPr lang="ru-RU" sz="3600" b="1" dirty="0" err="1"/>
              <a:t>or</a:t>
            </a:r>
            <a:r>
              <a:rPr lang="ru-RU" sz="3600" b="1" dirty="0"/>
              <a:t> </a:t>
            </a:r>
            <a:r>
              <a:rPr lang="ru-RU" sz="3600" b="1" dirty="0" err="1"/>
              <a:t>matter</a:t>
            </a:r>
            <a:r>
              <a:rPr lang="ru-RU" sz="3600" b="1" dirty="0"/>
              <a:t>?</a:t>
            </a:r>
            <a:r>
              <a:rPr lang="ru-RU" sz="2800" dirty="0"/>
              <a:t/>
            </a:r>
            <a:br>
              <a:rPr lang="ru-RU" sz="2800" dirty="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t>
            </a:r>
            <a:br>
              <a:rPr lang="en-US" sz="3200" dirty="0" smtClean="0"/>
            </a:br>
            <a:r>
              <a:rPr lang="en-US" sz="3200" dirty="0" smtClean="0"/>
              <a:t> </a:t>
            </a:r>
            <a:br>
              <a:rPr lang="en-US" sz="3200" dirty="0" smtClean="0"/>
            </a:br>
            <a:r>
              <a:rPr lang="en-US" sz="3200" dirty="0" smtClean="0"/>
              <a:t/>
            </a:r>
            <a:br>
              <a:rPr lang="en-US" sz="3200" dirty="0" smtClean="0"/>
            </a:br>
            <a:r>
              <a:rPr lang="en-US" sz="3200" dirty="0" smtClean="0"/>
              <a:t/>
            </a:r>
            <a:br>
              <a:rPr lang="en-US" sz="3200" dirty="0" smtClean="0"/>
            </a:br>
            <a:r>
              <a:rPr lang="ru-RU" sz="3200" dirty="0" smtClean="0"/>
              <a:t/>
            </a:r>
            <a:br>
              <a:rPr lang="ru-RU" sz="3200" dirty="0" smtClean="0"/>
            </a:br>
            <a:r>
              <a:rPr lang="en-US" sz="3200" dirty="0" smtClean="0"/>
              <a:t/>
            </a:r>
            <a:br>
              <a:rPr lang="en-US" sz="3200" dirty="0" smtClean="0"/>
            </a:br>
            <a:r>
              <a:rPr lang="en-US" sz="3200" dirty="0" smtClean="0"/>
              <a:t> </a:t>
            </a:r>
            <a:r>
              <a:rPr lang="ru-RU" dirty="0" smtClean="0"/>
              <a:t/>
            </a:r>
            <a:br>
              <a:rPr lang="ru-RU" dirty="0" smtClean="0"/>
            </a:br>
            <a:r>
              <a:rPr lang="en-US" dirty="0" smtClean="0"/>
              <a:t>   </a:t>
            </a:r>
            <a:r>
              <a:rPr lang="ru-RU" dirty="0" smtClean="0"/>
              <a:t>        </a:t>
            </a:r>
            <a:r>
              <a:rPr lang="en-US" dirty="0" smtClean="0"/>
              <a:t>      </a:t>
            </a:r>
            <a:r>
              <a:rPr lang="ru-RU" dirty="0" smtClean="0"/>
              <a:t/>
            </a:r>
            <a:br>
              <a:rPr lang="ru-RU" dirty="0" smtClean="0"/>
            </a:br>
            <a:r>
              <a:rPr lang="ru-RU" dirty="0" smtClean="0"/>
              <a:t> </a:t>
            </a:r>
            <a:br>
              <a:rPr lang="ru-RU" dirty="0" smtClean="0"/>
            </a:br>
            <a:endParaRPr lang="en-US" dirty="0"/>
          </a:p>
        </p:txBody>
      </p:sp>
      <p:sp>
        <p:nvSpPr>
          <p:cNvPr id="3" name="Subtitle 2"/>
          <p:cNvSpPr>
            <a:spLocks noGrp="1"/>
          </p:cNvSpPr>
          <p:nvPr>
            <p:ph type="subTitle" idx="1"/>
          </p:nvPr>
        </p:nvSpPr>
        <p:spPr>
          <a:xfrm flipV="1">
            <a:off x="1371600" y="6857999"/>
            <a:ext cx="6400800" cy="45719"/>
          </a:xfrm>
        </p:spPr>
        <p:txBody>
          <a:bodyPr>
            <a:normAutofit fontScale="25000" lnSpcReduction="20000"/>
          </a:bodyPr>
          <a:lstStyle/>
          <a:p>
            <a:endParaRPr lang="en-US" dirty="0"/>
          </a:p>
        </p:txBody>
      </p:sp>
    </p:spTree>
    <p:extLst>
      <p:ext uri="{BB962C8B-B14F-4D97-AF65-F5344CB8AC3E}">
        <p14:creationId xmlns:p14="http://schemas.microsoft.com/office/powerpoint/2010/main" val="131436985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8"/>
          </a:xfrm>
        </p:spPr>
        <p:txBody>
          <a:bodyPr>
            <a:normAutofit fontScale="90000"/>
          </a:bodyPr>
          <a:lstStyle/>
          <a:p>
            <a:pPr>
              <a:lnSpc>
                <a:spcPct val="90000"/>
              </a:lnSpc>
            </a:pP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ru-RU" sz="3200" dirty="0" smtClean="0"/>
              <a:t/>
            </a:r>
            <a:br>
              <a:rPr lang="ru-RU" sz="3200" dirty="0" smtClean="0"/>
            </a:br>
            <a:r>
              <a:rPr lang="en-US" sz="3200" dirty="0" smtClean="0"/>
              <a:t>  </a:t>
            </a:r>
            <a:br>
              <a:rPr lang="en-US" sz="3200" dirty="0" smtClean="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ru-RU" sz="2800" b="1" dirty="0" smtClean="0"/>
              <a:t> </a:t>
            </a:r>
            <a:r>
              <a:rPr lang="en-US" sz="3600" b="1" dirty="0" smtClean="0"/>
              <a:t>RATIOS OF MUSICAL HARMONY                                      IN SEQUENCES OF DNA;  GENETIC MUSIC</a:t>
            </a:r>
            <a:br>
              <a:rPr lang="en-US" sz="3600" b="1" dirty="0" smtClean="0"/>
            </a:br>
            <a:r>
              <a:rPr lang="en-US" sz="3600" b="1" dirty="0"/>
              <a:t/>
            </a:r>
            <a:br>
              <a:rPr lang="en-US" sz="3600" b="1" dirty="0"/>
            </a:br>
            <a:r>
              <a:rPr lang="en-US" sz="3600" b="1" dirty="0" smtClean="0"/>
              <a:t/>
            </a:r>
            <a:br>
              <a:rPr lang="en-US" sz="3600" b="1" dirty="0" smtClean="0"/>
            </a:br>
            <a:r>
              <a:rPr lang="en-US" sz="3600" b="1" dirty="0"/>
              <a:t/>
            </a:r>
            <a:br>
              <a:rPr lang="en-US" sz="3600" b="1" dirty="0"/>
            </a:br>
            <a:r>
              <a:rPr lang="ru-RU" sz="2800" b="1" dirty="0" smtClean="0"/>
              <a:t/>
            </a:r>
            <a:br>
              <a:rPr lang="ru-RU" sz="2800" b="1" dirty="0" smtClean="0"/>
            </a:br>
            <a:r>
              <a:rPr lang="ru-RU" sz="2800" b="1" dirty="0"/>
              <a:t/>
            </a:r>
            <a:br>
              <a:rPr lang="ru-RU" sz="2800" b="1" dirty="0"/>
            </a:br>
            <a:r>
              <a:rPr lang="ru-RU" sz="2800" b="1" dirty="0" smtClean="0"/>
              <a:t/>
            </a:r>
            <a:br>
              <a:rPr lang="ru-RU" sz="2800" b="1" dirty="0" smtClean="0"/>
            </a:br>
            <a:r>
              <a:rPr lang="ru-RU" sz="2800" b="1" dirty="0"/>
              <a:t/>
            </a:r>
            <a:br>
              <a:rPr lang="ru-RU" sz="2800" b="1" dirty="0"/>
            </a:br>
            <a:r>
              <a:rPr lang="ru-RU" sz="2800" b="1" dirty="0" smtClean="0"/>
              <a:t/>
            </a:r>
            <a:br>
              <a:rPr lang="ru-RU" sz="2800" b="1" dirty="0" smtClean="0"/>
            </a:br>
            <a:r>
              <a:rPr lang="ru-RU" sz="2800" b="1" dirty="0"/>
              <a:t/>
            </a:r>
            <a:br>
              <a:rPr lang="ru-RU" sz="2800" b="1" dirty="0"/>
            </a:br>
            <a:r>
              <a:rPr lang="ru-RU" sz="2800" b="1" dirty="0" smtClean="0"/>
              <a:t/>
            </a:r>
            <a:br>
              <a:rPr lang="ru-RU" sz="2800" b="1" dirty="0" smtClean="0"/>
            </a:br>
            <a:r>
              <a:rPr lang="ru-RU" sz="2800" b="1" dirty="0"/>
              <a:t/>
            </a:r>
            <a:br>
              <a:rPr lang="ru-RU" sz="2800" b="1" dirty="0"/>
            </a:br>
            <a:r>
              <a:rPr lang="en-US" sz="2800" b="1" dirty="0" smtClean="0"/>
              <a:t/>
            </a:r>
            <a:br>
              <a:rPr lang="en-US" sz="2800" b="1" dirty="0" smtClean="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ru-RU" sz="3200" dirty="0" smtClean="0"/>
              <a:t/>
            </a:r>
            <a:br>
              <a:rPr lang="ru-RU" sz="3200" dirty="0" smtClean="0"/>
            </a:br>
            <a:r>
              <a:rPr lang="en-US" sz="3200" dirty="0" smtClean="0"/>
              <a:t/>
            </a:r>
            <a:br>
              <a:rPr lang="en-US" sz="3200" dirty="0" smtClean="0"/>
            </a:br>
            <a:r>
              <a:rPr lang="en-US" sz="3200" dirty="0" smtClean="0"/>
              <a:t> </a:t>
            </a:r>
            <a:r>
              <a:rPr lang="ru-RU" dirty="0" smtClean="0"/>
              <a:t/>
            </a:r>
            <a:br>
              <a:rPr lang="ru-RU" dirty="0" smtClean="0"/>
            </a:br>
            <a:r>
              <a:rPr lang="en-US" dirty="0" smtClean="0"/>
              <a:t>   </a:t>
            </a:r>
            <a:r>
              <a:rPr lang="ru-RU" dirty="0" smtClean="0"/>
              <a:t>        </a:t>
            </a:r>
            <a:r>
              <a:rPr lang="en-US" dirty="0" smtClean="0"/>
              <a:t>      </a:t>
            </a:r>
            <a:r>
              <a:rPr lang="ru-RU" dirty="0" smtClean="0"/>
              <a:t/>
            </a:r>
            <a:br>
              <a:rPr lang="ru-RU" dirty="0" smtClean="0"/>
            </a:br>
            <a:r>
              <a:rPr lang="ru-RU" dirty="0" smtClean="0"/>
              <a:t> </a:t>
            </a:r>
            <a:br>
              <a:rPr lang="ru-RU" dirty="0" smtClean="0"/>
            </a:br>
            <a:endParaRPr lang="en-US" dirty="0"/>
          </a:p>
        </p:txBody>
      </p:sp>
      <p:sp>
        <p:nvSpPr>
          <p:cNvPr id="3" name="Subtitle 2"/>
          <p:cNvSpPr>
            <a:spLocks noGrp="1"/>
          </p:cNvSpPr>
          <p:nvPr>
            <p:ph type="subTitle" idx="1"/>
          </p:nvPr>
        </p:nvSpPr>
        <p:spPr>
          <a:xfrm flipV="1">
            <a:off x="1371600" y="6857999"/>
            <a:ext cx="6400800" cy="45719"/>
          </a:xfrm>
        </p:spPr>
        <p:txBody>
          <a:bodyPr>
            <a:normAutofit fontScale="25000" lnSpcReduction="20000"/>
          </a:bodyPr>
          <a:lstStyle/>
          <a:p>
            <a:endParaRPr lang="en-US" dirty="0"/>
          </a:p>
        </p:txBody>
      </p:sp>
      <p:graphicFrame>
        <p:nvGraphicFramePr>
          <p:cNvPr id="6" name="Object 4"/>
          <p:cNvGraphicFramePr>
            <a:graphicFrameLocks noChangeAspect="1"/>
          </p:cNvGraphicFramePr>
          <p:nvPr>
            <p:extLst>
              <p:ext uri="{D42A27DB-BD31-4B8C-83A1-F6EECF244321}">
                <p14:modId xmlns:p14="http://schemas.microsoft.com/office/powerpoint/2010/main" val="1251192665"/>
              </p:ext>
            </p:extLst>
          </p:nvPr>
        </p:nvGraphicFramePr>
        <p:xfrm>
          <a:off x="627726" y="2805660"/>
          <a:ext cx="4324641" cy="3286725"/>
        </p:xfrm>
        <a:graphic>
          <a:graphicData uri="http://schemas.openxmlformats.org/presentationml/2006/ole">
            <mc:AlternateContent xmlns:mc="http://schemas.openxmlformats.org/markup-compatibility/2006">
              <mc:Choice xmlns:v="urn:schemas-microsoft-com:vml" Requires="v">
                <p:oleObj spid="_x0000_s6384" name="Image" r:id="rId4" imgW="1969200" imgH="1350000" progId="Photoshop.Image.7">
                  <p:embed/>
                </p:oleObj>
              </mc:Choice>
              <mc:Fallback>
                <p:oleObj name="Image" r:id="rId4" imgW="1969200" imgH="1350000" progId="Photoshop.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726" y="2805660"/>
                        <a:ext cx="4324641" cy="3286725"/>
                      </a:xfrm>
                      <a:prstGeom prst="rect">
                        <a:avLst/>
                      </a:prstGeom>
                      <a:noFill/>
                      <a:ln>
                        <a:noFill/>
                      </a:ln>
                    </p:spPr>
                  </p:pic>
                </p:oleObj>
              </mc:Fallback>
            </mc:AlternateContent>
          </a:graphicData>
        </a:graphic>
      </p:graphicFrame>
      <p:pic>
        <p:nvPicPr>
          <p:cNvPr id="7" name="Picture 6"/>
          <p:cNvPicPr>
            <a:picLocks noChangeAspect="1"/>
          </p:cNvPicPr>
          <p:nvPr/>
        </p:nvPicPr>
        <p:blipFill>
          <a:blip r:embed="rId6"/>
          <a:stretch>
            <a:fillRect/>
          </a:stretch>
        </p:blipFill>
        <p:spPr>
          <a:xfrm>
            <a:off x="5412072" y="2803069"/>
            <a:ext cx="3303103" cy="3317653"/>
          </a:xfrm>
          <a:prstGeom prst="rect">
            <a:avLst/>
          </a:prstGeom>
        </p:spPr>
      </p:pic>
    </p:spTree>
    <p:extLst>
      <p:ext uri="{BB962C8B-B14F-4D97-AF65-F5344CB8AC3E}">
        <p14:creationId xmlns:p14="http://schemas.microsoft.com/office/powerpoint/2010/main" val="391272506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8"/>
          </a:xfrm>
        </p:spPr>
        <p:txBody>
          <a:bodyPr>
            <a:normAutofit fontScale="90000"/>
          </a:bodyPr>
          <a:lstStyle/>
          <a:p>
            <a:pPr algn="just">
              <a:lnSpc>
                <a:spcPct val="80000"/>
              </a:lnSpc>
            </a:pP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ru-RU" sz="3200" dirty="0" smtClean="0"/>
              <a:t/>
            </a:r>
            <a:br>
              <a:rPr lang="ru-RU" sz="3200" dirty="0" smtClean="0"/>
            </a:br>
            <a:r>
              <a:rPr lang="en-US" sz="3200" dirty="0" smtClean="0"/>
              <a:t>  </a:t>
            </a:r>
            <a:br>
              <a:rPr lang="en-US" sz="3200" dirty="0" smtClean="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2800" b="1" dirty="0"/>
              <a:t/>
            </a:r>
            <a:br>
              <a:rPr lang="en-US" sz="2800" b="1" dirty="0"/>
            </a:br>
            <a:r>
              <a:rPr lang="en-US" sz="2800" b="1" dirty="0" smtClean="0"/>
              <a:t/>
            </a:r>
            <a:br>
              <a:rPr lang="en-US" sz="2800" b="1" dirty="0" smtClean="0"/>
            </a:br>
            <a:r>
              <a:rPr lang="en-US" sz="3600" dirty="0"/>
              <a:t/>
            </a:r>
            <a:br>
              <a:rPr lang="en-US" sz="3600" dirty="0"/>
            </a:br>
            <a:r>
              <a:rPr lang="en-US" sz="3600" dirty="0" smtClean="0"/>
              <a:t/>
            </a:r>
            <a:br>
              <a:rPr lang="en-US" sz="3600" dirty="0" smtClean="0"/>
            </a:br>
            <a:r>
              <a:rPr lang="en-US" sz="3600" dirty="0" smtClean="0"/>
              <a:t>   </a:t>
            </a:r>
            <a:r>
              <a:rPr lang="en-US" sz="3600" dirty="0"/>
              <a:t>T</a:t>
            </a:r>
            <a:r>
              <a:rPr lang="en-US" sz="3600" dirty="0" smtClean="0"/>
              <a:t>he ancient Chinese declared the </a:t>
            </a:r>
            <a:r>
              <a:rPr lang="en-US" sz="3600" dirty="0"/>
              <a:t>fundamental importance of musical harmony for organizing the universe</a:t>
            </a:r>
            <a:r>
              <a:rPr lang="en-US" sz="3600" dirty="0" smtClean="0"/>
              <a:t>. They </a:t>
            </a:r>
            <a:r>
              <a:rPr lang="en-US" sz="3600" dirty="0"/>
              <a:t>used the musical system known in Europe under the name </a:t>
            </a:r>
            <a:r>
              <a:rPr lang="en-US" sz="3600" dirty="0" smtClean="0"/>
              <a:t>Pythagoras </a:t>
            </a:r>
            <a:r>
              <a:rPr lang="en-US" sz="3600" dirty="0"/>
              <a:t>musical </a:t>
            </a:r>
            <a:r>
              <a:rPr lang="en-US" sz="3600" dirty="0" smtClean="0"/>
              <a:t>scale (or quint scale). This </a:t>
            </a:r>
            <a:r>
              <a:rPr lang="en-US" sz="3600" dirty="0"/>
              <a:t>Chinese system was borrowed by </a:t>
            </a:r>
            <a:r>
              <a:rPr lang="en-US" sz="3600" dirty="0" smtClean="0"/>
              <a:t>Pythagoras  </a:t>
            </a:r>
            <a:r>
              <a:rPr lang="en-US" sz="3600" dirty="0"/>
              <a:t>[Needham, 1962, v.4]. </a:t>
            </a:r>
            <a:r>
              <a:rPr lang="ru-RU" sz="3600" dirty="0" smtClean="0"/>
              <a:t/>
            </a:r>
            <a:br>
              <a:rPr lang="ru-RU" sz="3600" dirty="0" smtClean="0"/>
            </a:br>
            <a:r>
              <a:rPr lang="ru-RU" sz="3600" dirty="0"/>
              <a:t> </a:t>
            </a:r>
            <a:r>
              <a:rPr lang="ru-RU" sz="3600" dirty="0" smtClean="0"/>
              <a:t>      </a:t>
            </a:r>
            <a:r>
              <a:rPr lang="en-US" sz="3600" dirty="0" smtClean="0"/>
              <a:t>The </a:t>
            </a:r>
            <a:r>
              <a:rPr lang="en-US" sz="3600" dirty="0"/>
              <a:t>notion "quint" means the ratio</a:t>
            </a:r>
            <a:r>
              <a:rPr lang="en-US" sz="3600" dirty="0">
                <a:solidFill>
                  <a:srgbClr val="FF0000"/>
                </a:solidFill>
              </a:rPr>
              <a:t> </a:t>
            </a:r>
            <a:r>
              <a:rPr lang="en-US" sz="3600" b="1" dirty="0">
                <a:solidFill>
                  <a:srgbClr val="FF0000"/>
                </a:solidFill>
              </a:rPr>
              <a:t>3/</a:t>
            </a:r>
            <a:r>
              <a:rPr lang="en-US" sz="3600" b="1" dirty="0" smtClean="0">
                <a:solidFill>
                  <a:srgbClr val="FF0000"/>
                </a:solidFill>
              </a:rPr>
              <a:t>2</a:t>
            </a:r>
            <a:r>
              <a:rPr lang="en-US" sz="3600" dirty="0" smtClean="0"/>
              <a:t>. </a:t>
            </a:r>
            <a:r>
              <a:rPr lang="en-US" sz="3600" dirty="0"/>
              <a:t>N</a:t>
            </a:r>
            <a:r>
              <a:rPr lang="en-US" sz="3600" dirty="0" smtClean="0"/>
              <a:t>umbers </a:t>
            </a:r>
            <a:r>
              <a:rPr lang="en-US" sz="3600" b="1" dirty="0">
                <a:solidFill>
                  <a:srgbClr val="FF0000"/>
                </a:solidFill>
              </a:rPr>
              <a:t>3 and 2 </a:t>
            </a:r>
            <a:r>
              <a:rPr lang="en-US" sz="3600" dirty="0"/>
              <a:t>are the bases of the Ancient Chinese </a:t>
            </a:r>
            <a:r>
              <a:rPr lang="en-US" sz="3600" dirty="0" smtClean="0"/>
              <a:t>arithmetic.</a:t>
            </a:r>
            <a:br>
              <a:rPr lang="en-US" sz="3600" dirty="0" smtClean="0"/>
            </a:br>
            <a:r>
              <a:rPr lang="en-US" sz="3600" dirty="0" smtClean="0"/>
              <a:t/>
            </a:r>
            <a:br>
              <a:rPr lang="en-US" sz="3600"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ru-RU" sz="3200" dirty="0" smtClean="0"/>
              <a:t/>
            </a:r>
            <a:br>
              <a:rPr lang="ru-RU" sz="3200" dirty="0" smtClean="0"/>
            </a:br>
            <a:r>
              <a:rPr lang="en-US" sz="3200" dirty="0" smtClean="0"/>
              <a:t/>
            </a:r>
            <a:br>
              <a:rPr lang="en-US" sz="3200" dirty="0" smtClean="0"/>
            </a:br>
            <a:r>
              <a:rPr lang="en-US" sz="3200" dirty="0" smtClean="0"/>
              <a:t> </a:t>
            </a:r>
            <a:r>
              <a:rPr lang="ru-RU" dirty="0" smtClean="0"/>
              <a:t/>
            </a:r>
            <a:br>
              <a:rPr lang="ru-RU" dirty="0" smtClean="0"/>
            </a:br>
            <a:r>
              <a:rPr lang="en-US" dirty="0" smtClean="0"/>
              <a:t>   </a:t>
            </a:r>
            <a:r>
              <a:rPr lang="ru-RU" dirty="0" smtClean="0"/>
              <a:t>        </a:t>
            </a:r>
            <a:r>
              <a:rPr lang="en-US" dirty="0" smtClean="0"/>
              <a:t>      </a:t>
            </a:r>
            <a:r>
              <a:rPr lang="ru-RU" dirty="0" smtClean="0"/>
              <a:t/>
            </a:r>
            <a:br>
              <a:rPr lang="ru-RU" dirty="0" smtClean="0"/>
            </a:br>
            <a:r>
              <a:rPr lang="ru-RU" dirty="0" smtClean="0"/>
              <a:t> </a:t>
            </a:r>
            <a:br>
              <a:rPr lang="ru-RU" dirty="0" smtClean="0"/>
            </a:br>
            <a:endParaRPr lang="en-US" dirty="0"/>
          </a:p>
        </p:txBody>
      </p:sp>
      <p:sp>
        <p:nvSpPr>
          <p:cNvPr id="3" name="Subtitle 2"/>
          <p:cNvSpPr>
            <a:spLocks noGrp="1"/>
          </p:cNvSpPr>
          <p:nvPr>
            <p:ph type="subTitle" idx="1"/>
          </p:nvPr>
        </p:nvSpPr>
        <p:spPr>
          <a:xfrm flipV="1">
            <a:off x="1371600" y="6857999"/>
            <a:ext cx="6400800" cy="45719"/>
          </a:xfrm>
        </p:spPr>
        <p:txBody>
          <a:bodyPr>
            <a:normAutofit fontScale="25000" lnSpcReduction="20000"/>
          </a:bodyPr>
          <a:lstStyle/>
          <a:p>
            <a:endParaRPr lang="en-US" dirty="0"/>
          </a:p>
        </p:txBody>
      </p:sp>
      <p:sp>
        <p:nvSpPr>
          <p:cNvPr id="5" name="TextBox 4"/>
          <p:cNvSpPr txBox="1"/>
          <p:nvPr/>
        </p:nvSpPr>
        <p:spPr>
          <a:xfrm>
            <a:off x="4705048" y="3955143"/>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8651329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0" y="-1"/>
            <a:ext cx="9144000" cy="3693611"/>
          </a:xfrm>
        </p:spPr>
        <p:txBody>
          <a:bodyPr>
            <a:normAutofit fontScale="90000"/>
          </a:bodyPr>
          <a:lstStyle/>
          <a:p>
            <a:pPr algn="l" eaLnBrk="1" hangingPunct="1">
              <a:lnSpc>
                <a:spcPct val="80000"/>
              </a:lnSpc>
            </a:pPr>
            <a:r>
              <a:rPr lang="ru-RU" sz="2800" dirty="0">
                <a:latin typeface="Times New Roman" charset="0"/>
                <a:cs typeface="Times New Roman" charset="0"/>
              </a:rPr>
              <a:t/>
            </a:r>
            <a:br>
              <a:rPr lang="ru-RU" sz="2800" dirty="0">
                <a:latin typeface="Times New Roman" charset="0"/>
                <a:cs typeface="Times New Roman" charset="0"/>
              </a:rPr>
            </a:br>
            <a:r>
              <a:rPr lang="ru-RU" sz="2800" dirty="0">
                <a:latin typeface="Times New Roman" charset="0"/>
                <a:cs typeface="Times New Roman" charset="0"/>
              </a:rPr>
              <a:t/>
            </a:r>
            <a:br>
              <a:rPr lang="ru-RU" sz="2800" dirty="0">
                <a:latin typeface="Times New Roman" charset="0"/>
                <a:cs typeface="Times New Roman" charset="0"/>
              </a:rPr>
            </a:br>
            <a:r>
              <a:rPr lang="en-US" sz="3100" dirty="0">
                <a:cs typeface="Times New Roman" charset="0"/>
              </a:rPr>
              <a:t>	Ancient Greeks attached an extraordinary significance to search of the quint 3:2 in natural systems because of their thoughts about musical harmony in the organization of the world</a:t>
            </a:r>
            <a:r>
              <a:rPr lang="ru-RU" sz="3100" dirty="0">
                <a:cs typeface="Times New Roman" charset="0"/>
              </a:rPr>
              <a:t>. </a:t>
            </a:r>
            <a:r>
              <a:rPr lang="ru-RU" sz="3100" dirty="0" err="1">
                <a:cs typeface="Times New Roman" charset="0"/>
              </a:rPr>
              <a:t>For</a:t>
            </a:r>
            <a:r>
              <a:rPr lang="ru-RU" sz="3100" dirty="0">
                <a:cs typeface="Times New Roman" charset="0"/>
              </a:rPr>
              <a:t> </a:t>
            </a:r>
            <a:r>
              <a:rPr lang="ru-RU" sz="3100" dirty="0" err="1">
                <a:cs typeface="Times New Roman" charset="0"/>
              </a:rPr>
              <a:t>example</a:t>
            </a:r>
            <a:r>
              <a:rPr lang="ru-RU" sz="3100" dirty="0">
                <a:cs typeface="Times New Roman" charset="0"/>
              </a:rPr>
              <a:t>, </a:t>
            </a:r>
            <a:r>
              <a:rPr lang="ru-RU" sz="3100" dirty="0" err="1" smtClean="0">
                <a:cs typeface="Times New Roman" charset="0"/>
              </a:rPr>
              <a:t>Archimede</a:t>
            </a:r>
            <a:r>
              <a:rPr lang="ru-RU" sz="3100" dirty="0" smtClean="0">
                <a:cs typeface="Times New Roman" charset="0"/>
              </a:rPr>
              <a:t> </a:t>
            </a:r>
            <a:r>
              <a:rPr lang="ru-RU" sz="3100" dirty="0" err="1">
                <a:cs typeface="Times New Roman" charset="0"/>
              </a:rPr>
              <a:t>considered</a:t>
            </a:r>
            <a:r>
              <a:rPr lang="ru-RU" sz="3100" dirty="0">
                <a:cs typeface="Times New Roman" charset="0"/>
              </a:rPr>
              <a:t> </a:t>
            </a:r>
            <a:r>
              <a:rPr lang="ru-RU" sz="3100" dirty="0" err="1">
                <a:cs typeface="Times New Roman" charset="0"/>
              </a:rPr>
              <a:t>as</a:t>
            </a:r>
            <a:r>
              <a:rPr lang="ru-RU" sz="3100" dirty="0">
                <a:cs typeface="Times New Roman" charset="0"/>
              </a:rPr>
              <a:t> </a:t>
            </a:r>
            <a:r>
              <a:rPr lang="en-US" sz="3100" dirty="0">
                <a:cs typeface="Times New Roman" charset="0"/>
              </a:rPr>
              <a:t>the best result of his life</a:t>
            </a:r>
            <a:r>
              <a:rPr lang="ru-RU" sz="3100" dirty="0">
                <a:cs typeface="Times New Roman" charset="0"/>
              </a:rPr>
              <a:t> </a:t>
            </a:r>
            <a:r>
              <a:rPr lang="ru-RU" sz="3100" dirty="0" err="1">
                <a:cs typeface="Times New Roman" charset="0"/>
              </a:rPr>
              <a:t>a</a:t>
            </a:r>
            <a:r>
              <a:rPr lang="ru-RU" sz="3100" dirty="0">
                <a:cs typeface="Times New Roman" charset="0"/>
              </a:rPr>
              <a:t> </a:t>
            </a:r>
            <a:r>
              <a:rPr lang="ru-RU" sz="3100" dirty="0" err="1">
                <a:cs typeface="Times New Roman" charset="0"/>
              </a:rPr>
              <a:t>detection</a:t>
            </a:r>
            <a:r>
              <a:rPr lang="ru-RU" sz="3100" dirty="0">
                <a:cs typeface="Times New Roman" charset="0"/>
              </a:rPr>
              <a:t> </a:t>
            </a:r>
            <a:r>
              <a:rPr lang="ru-RU" sz="3100" dirty="0" err="1">
                <a:cs typeface="Times New Roman" charset="0"/>
              </a:rPr>
              <a:t>of</a:t>
            </a:r>
            <a:r>
              <a:rPr lang="ru-RU" sz="3100" dirty="0">
                <a:cs typeface="Times New Roman" charset="0"/>
              </a:rPr>
              <a:t> </a:t>
            </a:r>
            <a:r>
              <a:rPr lang="ru-RU" sz="3100" dirty="0" err="1">
                <a:cs typeface="Times New Roman" charset="0"/>
              </a:rPr>
              <a:t>the</a:t>
            </a:r>
            <a:r>
              <a:rPr lang="ru-RU" sz="3100" dirty="0">
                <a:cs typeface="Times New Roman" charset="0"/>
              </a:rPr>
              <a:t> </a:t>
            </a:r>
            <a:r>
              <a:rPr lang="ru-RU" sz="3100" dirty="0" err="1">
                <a:cs typeface="Times New Roman" charset="0"/>
              </a:rPr>
              <a:t>quint</a:t>
            </a:r>
            <a:r>
              <a:rPr lang="ru-RU" sz="3100" dirty="0">
                <a:cs typeface="Times New Roman" charset="0"/>
              </a:rPr>
              <a:t> 3</a:t>
            </a:r>
            <a:r>
              <a:rPr lang="en-US" sz="3100" dirty="0">
                <a:cs typeface="Times New Roman" charset="0"/>
              </a:rPr>
              <a:t>:</a:t>
            </a:r>
            <a:r>
              <a:rPr lang="ru-RU" sz="3100" dirty="0">
                <a:cs typeface="Times New Roman" charset="0"/>
              </a:rPr>
              <a:t>2 </a:t>
            </a:r>
            <a:r>
              <a:rPr lang="ru-RU" sz="3100" dirty="0" err="1">
                <a:cs typeface="Times New Roman" charset="0"/>
              </a:rPr>
              <a:t>between</a:t>
            </a:r>
            <a:r>
              <a:rPr lang="ru-RU" sz="3100" dirty="0">
                <a:cs typeface="Times New Roman" charset="0"/>
              </a:rPr>
              <a:t> </a:t>
            </a:r>
            <a:r>
              <a:rPr lang="ru-RU" sz="3100" dirty="0" err="1">
                <a:cs typeface="Times New Roman" charset="0"/>
              </a:rPr>
              <a:t>volumes</a:t>
            </a:r>
            <a:r>
              <a:rPr lang="ru-RU" sz="3100" dirty="0">
                <a:cs typeface="Times New Roman" charset="0"/>
              </a:rPr>
              <a:t> </a:t>
            </a:r>
            <a:r>
              <a:rPr lang="en-US" sz="3100" dirty="0" smtClean="0">
                <a:cs typeface="Times New Roman" charset="0"/>
              </a:rPr>
              <a:t>(</a:t>
            </a:r>
            <a:r>
              <a:rPr lang="ru-RU" sz="3100" dirty="0" err="1" smtClean="0">
                <a:cs typeface="Times New Roman" charset="0"/>
              </a:rPr>
              <a:t>and</a:t>
            </a:r>
            <a:r>
              <a:rPr lang="ru-RU" sz="3100" dirty="0" smtClean="0">
                <a:cs typeface="Times New Roman" charset="0"/>
              </a:rPr>
              <a:t> </a:t>
            </a:r>
            <a:r>
              <a:rPr lang="en-US" sz="3100" dirty="0" smtClean="0">
                <a:cs typeface="Times New Roman" charset="0"/>
              </a:rPr>
              <a:t>surfaces)</a:t>
            </a:r>
            <a:r>
              <a:rPr lang="ru-RU" sz="3100" dirty="0" smtClean="0">
                <a:cs typeface="Times New Roman" charset="0"/>
              </a:rPr>
              <a:t> </a:t>
            </a:r>
            <a:r>
              <a:rPr lang="ru-RU" sz="3100" dirty="0" err="1">
                <a:cs typeface="Times New Roman" charset="0"/>
              </a:rPr>
              <a:t>of</a:t>
            </a:r>
            <a:r>
              <a:rPr lang="ru-RU" sz="3100" dirty="0">
                <a:cs typeface="Times New Roman" charset="0"/>
              </a:rPr>
              <a:t> </a:t>
            </a:r>
            <a:r>
              <a:rPr lang="en-US" sz="3100" dirty="0">
                <a:cs typeface="Times New Roman" charset="0"/>
              </a:rPr>
              <a:t>a</a:t>
            </a:r>
            <a:r>
              <a:rPr lang="ru-RU" sz="3100" dirty="0">
                <a:cs typeface="Times New Roman" charset="0"/>
              </a:rPr>
              <a:t> </a:t>
            </a:r>
            <a:r>
              <a:rPr lang="ru-RU" sz="3100" dirty="0" err="1">
                <a:cs typeface="Times New Roman" charset="0"/>
              </a:rPr>
              <a:t>cylinder</a:t>
            </a:r>
            <a:r>
              <a:rPr lang="ru-RU" sz="3100" dirty="0">
                <a:cs typeface="Times New Roman" charset="0"/>
              </a:rPr>
              <a:t> </a:t>
            </a:r>
            <a:r>
              <a:rPr lang="ru-RU" sz="3100" dirty="0" err="1">
                <a:cs typeface="Times New Roman" charset="0"/>
              </a:rPr>
              <a:t>and</a:t>
            </a:r>
            <a:r>
              <a:rPr lang="ru-RU" sz="3100" dirty="0">
                <a:cs typeface="Times New Roman" charset="0"/>
              </a:rPr>
              <a:t> </a:t>
            </a:r>
            <a:r>
              <a:rPr lang="en-US" sz="3100" dirty="0">
                <a:cs typeface="Times New Roman" charset="0"/>
              </a:rPr>
              <a:t>a</a:t>
            </a:r>
            <a:r>
              <a:rPr lang="ru-RU" sz="3100" dirty="0">
                <a:cs typeface="Times New Roman" charset="0"/>
              </a:rPr>
              <a:t> </a:t>
            </a:r>
            <a:r>
              <a:rPr lang="ru-RU" sz="3100" dirty="0" err="1">
                <a:cs typeface="Times New Roman" charset="0"/>
              </a:rPr>
              <a:t>sphere</a:t>
            </a:r>
            <a:r>
              <a:rPr lang="ru-RU" sz="3100" dirty="0">
                <a:cs typeface="Times New Roman" charset="0"/>
              </a:rPr>
              <a:t> </a:t>
            </a:r>
            <a:r>
              <a:rPr lang="ru-RU" sz="3100" dirty="0" err="1">
                <a:cs typeface="Times New Roman" charset="0"/>
              </a:rPr>
              <a:t>entered</a:t>
            </a:r>
            <a:r>
              <a:rPr lang="ru-RU" sz="3100" dirty="0">
                <a:cs typeface="Times New Roman" charset="0"/>
              </a:rPr>
              <a:t> </a:t>
            </a:r>
            <a:r>
              <a:rPr lang="ru-RU" sz="3100" dirty="0" err="1">
                <a:cs typeface="Times New Roman" charset="0"/>
              </a:rPr>
              <a:t>in</a:t>
            </a:r>
            <a:r>
              <a:rPr lang="ru-RU" sz="3100" dirty="0">
                <a:cs typeface="Times New Roman" charset="0"/>
              </a:rPr>
              <a:t> </a:t>
            </a:r>
            <a:r>
              <a:rPr lang="ru-RU" sz="3100" dirty="0" err="1">
                <a:cs typeface="Times New Roman" charset="0"/>
              </a:rPr>
              <a:t>it</a:t>
            </a:r>
            <a:r>
              <a:rPr lang="ru-RU" sz="3100" dirty="0">
                <a:cs typeface="Times New Roman" charset="0"/>
              </a:rPr>
              <a:t>. </a:t>
            </a:r>
            <a:r>
              <a:rPr lang="en-US" sz="3100" dirty="0">
                <a:cs typeface="Times New Roman" charset="0"/>
              </a:rPr>
              <a:t>Just these geometrical figures with the quint ratio were pictured on his gravestone according to Archimedes </a:t>
            </a:r>
            <a:r>
              <a:rPr lang="en-US" sz="3100" dirty="0" smtClean="0">
                <a:cs typeface="Times New Roman" charset="0"/>
              </a:rPr>
              <a:t>testament.</a:t>
            </a:r>
            <a:endParaRPr lang="ru-RU" sz="3100" dirty="0">
              <a:cs typeface="Times New Roman" charset="0"/>
            </a:endParaRPr>
          </a:p>
        </p:txBody>
      </p:sp>
      <p:pic>
        <p:nvPicPr>
          <p:cNvPr id="35842" name="Picture 4"/>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1042988" y="3997607"/>
            <a:ext cx="2212975" cy="2947987"/>
          </a:xfrm>
        </p:spPr>
      </p:pic>
      <p:graphicFrame>
        <p:nvGraphicFramePr>
          <p:cNvPr id="35843" name="Object 5"/>
          <p:cNvGraphicFramePr>
            <a:graphicFrameLocks noGrp="1" noChangeAspect="1"/>
          </p:cNvGraphicFramePr>
          <p:nvPr>
            <p:ph idx="1"/>
            <p:extLst>
              <p:ext uri="{D42A27DB-BD31-4B8C-83A1-F6EECF244321}">
                <p14:modId xmlns:p14="http://schemas.microsoft.com/office/powerpoint/2010/main" val="893402706"/>
              </p:ext>
            </p:extLst>
          </p:nvPr>
        </p:nvGraphicFramePr>
        <p:xfrm>
          <a:off x="5294654" y="3910013"/>
          <a:ext cx="1645896" cy="1876425"/>
        </p:xfrm>
        <a:graphic>
          <a:graphicData uri="http://schemas.openxmlformats.org/presentationml/2006/ole">
            <mc:AlternateContent xmlns:mc="http://schemas.openxmlformats.org/markup-compatibility/2006">
              <mc:Choice xmlns:v="urn:schemas-microsoft-com:vml" Requires="v">
                <p:oleObj spid="_x0000_s8417" name="Image" r:id="rId4" imgW="2161905" imgH="2647619" progId="Photoshop.Image.7">
                  <p:embed/>
                </p:oleObj>
              </mc:Choice>
              <mc:Fallback>
                <p:oleObj name="Image" r:id="rId4" imgW="2161905" imgH="2647619" progId="Photoshop.Image.7">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4654" y="3910013"/>
                        <a:ext cx="1645896" cy="1876425"/>
                      </a:xfrm>
                      <a:prstGeom prst="rect">
                        <a:avLst/>
                      </a:prstGeom>
                      <a:noFill/>
                      <a:ln>
                        <a:noFill/>
                      </a:ln>
                    </p:spPr>
                  </p:pic>
                </p:oleObj>
              </mc:Fallback>
            </mc:AlternateContent>
          </a:graphicData>
        </a:graphic>
      </p:graphicFrame>
      <p:sp>
        <p:nvSpPr>
          <p:cNvPr id="35844" name="Rectangle 8"/>
          <p:cNvSpPr>
            <a:spLocks noChangeArrowheads="1"/>
          </p:cNvSpPr>
          <p:nvPr/>
        </p:nvSpPr>
        <p:spPr bwMode="auto">
          <a:xfrm>
            <a:off x="4211638" y="5786438"/>
            <a:ext cx="49323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sz="3200"/>
              <a:t>V</a:t>
            </a:r>
            <a:r>
              <a:rPr lang="en-US"/>
              <a:t>cyl : </a:t>
            </a:r>
            <a:r>
              <a:rPr lang="en-US" sz="3200"/>
              <a:t>V</a:t>
            </a:r>
            <a:r>
              <a:rPr lang="en-US"/>
              <a:t>sph = </a:t>
            </a:r>
            <a:r>
              <a:rPr lang="en-US" sz="3200"/>
              <a:t>S</a:t>
            </a:r>
            <a:r>
              <a:rPr lang="en-US"/>
              <a:t>cyl : </a:t>
            </a:r>
            <a:r>
              <a:rPr lang="en-US" sz="3200"/>
              <a:t>S</a:t>
            </a:r>
            <a:r>
              <a:rPr lang="en-US"/>
              <a:t>sph = </a:t>
            </a:r>
            <a:r>
              <a:rPr lang="en-US" sz="3600" b="1" u="sng"/>
              <a:t>3:2</a:t>
            </a:r>
          </a:p>
        </p:txBody>
      </p:sp>
    </p:spTree>
    <p:extLst>
      <p:ext uri="{BB962C8B-B14F-4D97-AF65-F5344CB8AC3E}">
        <p14:creationId xmlns:p14="http://schemas.microsoft.com/office/powerpoint/2010/main" val="41640089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a:xfrm>
            <a:off x="0" y="0"/>
            <a:ext cx="9144000" cy="6669088"/>
          </a:xfrm>
        </p:spPr>
        <p:txBody>
          <a:bodyPr/>
          <a:lstStyle/>
          <a:p>
            <a:pPr algn="just"/>
            <a:r>
              <a:rPr lang="en-US" sz="2200" dirty="0">
                <a:latin typeface="Times New Roman" charset="0"/>
                <a:cs typeface="Times New Roman" charset="0"/>
              </a:rPr>
              <a:t>	</a:t>
            </a:r>
            <a:r>
              <a:rPr lang="en-US" sz="2800" dirty="0">
                <a:cs typeface="Times New Roman" charset="0"/>
              </a:rPr>
              <a:t>Mathematical scale in music is a set of ratios between frequencies of </a:t>
            </a:r>
            <a:r>
              <a:rPr lang="da-DK" sz="2800" dirty="0" err="1">
                <a:cs typeface="Times New Roman" charset="0"/>
              </a:rPr>
              <a:t>adjacent</a:t>
            </a:r>
            <a:r>
              <a:rPr lang="ru-RU" sz="2800" dirty="0">
                <a:cs typeface="Times New Roman" charset="0"/>
              </a:rPr>
              <a:t> </a:t>
            </a:r>
            <a:r>
              <a:rPr lang="en-US" sz="2800" dirty="0">
                <a:cs typeface="Times New Roman" charset="0"/>
              </a:rPr>
              <a:t>musical notes. </a:t>
            </a:r>
            <a:r>
              <a:rPr lang="en-US" sz="2800" dirty="0" smtClean="0">
                <a:cs typeface="Times New Roman" charset="0"/>
              </a:rPr>
              <a:t>The ancient Chinese scale (and the Pythagoras scale) is based </a:t>
            </a:r>
            <a:r>
              <a:rPr lang="en-US" sz="2800" dirty="0">
                <a:cs typeface="Times New Roman" charset="0"/>
              </a:rPr>
              <a:t>on </a:t>
            </a:r>
            <a:r>
              <a:rPr lang="en-US" sz="2800" b="1" dirty="0">
                <a:cs typeface="Times New Roman" charset="0"/>
              </a:rPr>
              <a:t>quint ratio (</a:t>
            </a:r>
            <a:r>
              <a:rPr lang="en-US" sz="2800" b="1" dirty="0" smtClean="0">
                <a:solidFill>
                  <a:srgbClr val="FF0000"/>
                </a:solidFill>
                <a:cs typeface="Times New Roman" charset="0"/>
              </a:rPr>
              <a:t>3/2</a:t>
            </a:r>
            <a:r>
              <a:rPr lang="en-US" sz="2800" b="1" dirty="0" smtClean="0">
                <a:cs typeface="Times New Roman" charset="0"/>
              </a:rPr>
              <a:t>)</a:t>
            </a:r>
            <a:r>
              <a:rPr lang="ru-RU" sz="2800" dirty="0">
                <a:cs typeface="Times New Roman" charset="0"/>
              </a:rPr>
              <a:t> </a:t>
            </a:r>
            <a:r>
              <a:rPr lang="en-US" sz="2800" dirty="0" smtClean="0">
                <a:cs typeface="Times New Roman" charset="0"/>
              </a:rPr>
              <a:t>an</a:t>
            </a:r>
            <a:r>
              <a:rPr lang="en-US" sz="2800" dirty="0">
                <a:cs typeface="Times New Roman" charset="0"/>
              </a:rPr>
              <a:t>d</a:t>
            </a:r>
            <a:r>
              <a:rPr lang="ru-RU" sz="2800" dirty="0" smtClean="0">
                <a:cs typeface="Times New Roman" charset="0"/>
              </a:rPr>
              <a:t> </a:t>
            </a:r>
            <a:r>
              <a:rPr lang="en-US" sz="2800" dirty="0" smtClean="0">
                <a:cs typeface="Times New Roman" charset="0"/>
              </a:rPr>
              <a:t>have a two-interval character (Yin-Yang character) in contrast to the </a:t>
            </a:r>
            <a:r>
              <a:rPr lang="en-US" sz="2800" dirty="0"/>
              <a:t>equal temperament </a:t>
            </a:r>
            <a:r>
              <a:rPr lang="en-US" sz="2800" dirty="0" smtClean="0">
                <a:cs typeface="Times New Roman" charset="0"/>
              </a:rPr>
              <a:t>scale. </a:t>
            </a:r>
            <a:r>
              <a:rPr lang="en-US" altLang="ja-JP" sz="2800" dirty="0" smtClean="0">
                <a:cs typeface="Times New Roman" charset="0"/>
              </a:rPr>
              <a:t>After </a:t>
            </a:r>
            <a:r>
              <a:rPr lang="en-US" altLang="ja-JP" sz="2800" dirty="0">
                <a:cs typeface="Times New Roman" charset="0"/>
              </a:rPr>
              <a:t>Ancient China, Pythagoreans</a:t>
            </a:r>
            <a:r>
              <a:rPr lang="ru-RU" altLang="ja-JP" sz="2800" dirty="0">
                <a:cs typeface="Times New Roman" charset="0"/>
              </a:rPr>
              <a:t> </a:t>
            </a:r>
            <a:r>
              <a:rPr lang="ru-RU" altLang="ja-JP" sz="2800" dirty="0" err="1">
                <a:cs typeface="Times New Roman" charset="0"/>
              </a:rPr>
              <a:t>considered</a:t>
            </a:r>
            <a:r>
              <a:rPr lang="ru-RU" altLang="ja-JP" sz="2800" dirty="0">
                <a:cs typeface="Times New Roman" charset="0"/>
              </a:rPr>
              <a:t> </a:t>
            </a:r>
            <a:r>
              <a:rPr lang="ru-RU" altLang="ja-JP" sz="2800" dirty="0" err="1">
                <a:cs typeface="Times New Roman" charset="0"/>
              </a:rPr>
              <a:t>numbers</a:t>
            </a:r>
            <a:r>
              <a:rPr lang="ru-RU" altLang="ja-JP" sz="2800" b="1" dirty="0">
                <a:solidFill>
                  <a:srgbClr val="FF0000"/>
                </a:solidFill>
                <a:cs typeface="Times New Roman" charset="0"/>
              </a:rPr>
              <a:t> 2 </a:t>
            </a:r>
            <a:r>
              <a:rPr lang="ru-RU" altLang="ja-JP" sz="2800" dirty="0" err="1">
                <a:cs typeface="Times New Roman" charset="0"/>
              </a:rPr>
              <a:t>and</a:t>
            </a:r>
            <a:r>
              <a:rPr lang="ru-RU" altLang="ja-JP" sz="2800" dirty="0">
                <a:cs typeface="Times New Roman" charset="0"/>
              </a:rPr>
              <a:t> </a:t>
            </a:r>
            <a:r>
              <a:rPr lang="ru-RU" altLang="ja-JP" sz="2800" b="1" dirty="0">
                <a:solidFill>
                  <a:srgbClr val="FF0000"/>
                </a:solidFill>
                <a:cs typeface="Times New Roman" charset="0"/>
              </a:rPr>
              <a:t>3</a:t>
            </a:r>
            <a:r>
              <a:rPr lang="ru-RU" altLang="ja-JP" sz="2800" dirty="0">
                <a:cs typeface="Times New Roman" charset="0"/>
              </a:rPr>
              <a:t> </a:t>
            </a:r>
            <a:r>
              <a:rPr lang="ru-RU" altLang="ja-JP" sz="2800" dirty="0" err="1">
                <a:cs typeface="Times New Roman" charset="0"/>
              </a:rPr>
              <a:t>as</a:t>
            </a:r>
            <a:r>
              <a:rPr lang="ru-RU" altLang="ja-JP" sz="2800" dirty="0">
                <a:cs typeface="Times New Roman" charset="0"/>
              </a:rPr>
              <a:t> </a:t>
            </a:r>
            <a:r>
              <a:rPr lang="ru-RU" altLang="ja-JP" sz="2800" dirty="0" err="1">
                <a:cs typeface="Times New Roman" charset="0"/>
              </a:rPr>
              <a:t>the</a:t>
            </a:r>
            <a:r>
              <a:rPr lang="ru-RU" altLang="ja-JP" sz="2800" dirty="0">
                <a:cs typeface="Times New Roman" charset="0"/>
              </a:rPr>
              <a:t> </a:t>
            </a:r>
            <a:r>
              <a:rPr lang="ru-RU" altLang="ja-JP" sz="2800" u="sng" dirty="0" err="1">
                <a:cs typeface="Times New Roman" charset="0"/>
              </a:rPr>
              <a:t>female</a:t>
            </a:r>
            <a:r>
              <a:rPr lang="ru-RU" altLang="ja-JP" sz="2800" u="sng" dirty="0">
                <a:cs typeface="Times New Roman" charset="0"/>
              </a:rPr>
              <a:t> </a:t>
            </a:r>
            <a:r>
              <a:rPr lang="ru-RU" altLang="ja-JP" sz="2800" u="sng" dirty="0" err="1">
                <a:cs typeface="Times New Roman" charset="0"/>
              </a:rPr>
              <a:t>and</a:t>
            </a:r>
            <a:r>
              <a:rPr lang="ru-RU" altLang="ja-JP" sz="2800" u="sng" dirty="0">
                <a:cs typeface="Times New Roman" charset="0"/>
              </a:rPr>
              <a:t> </a:t>
            </a:r>
            <a:r>
              <a:rPr lang="ru-RU" altLang="ja-JP" sz="2800" u="sng" dirty="0" err="1">
                <a:cs typeface="Times New Roman" charset="0"/>
              </a:rPr>
              <a:t>male</a:t>
            </a:r>
            <a:r>
              <a:rPr lang="ru-RU" altLang="ja-JP" sz="2800" u="sng" dirty="0">
                <a:cs typeface="Times New Roman" charset="0"/>
              </a:rPr>
              <a:t> </a:t>
            </a:r>
            <a:r>
              <a:rPr lang="ru-RU" altLang="ja-JP" sz="2800" u="sng" dirty="0" err="1">
                <a:cs typeface="Times New Roman" charset="0"/>
              </a:rPr>
              <a:t>numbers</a:t>
            </a:r>
            <a:r>
              <a:rPr lang="en-US" altLang="ja-JP" sz="2800" u="sng" dirty="0">
                <a:cs typeface="Times New Roman" charset="0"/>
              </a:rPr>
              <a:t>,</a:t>
            </a:r>
            <a:r>
              <a:rPr lang="ru-RU" altLang="ja-JP" sz="2800" dirty="0">
                <a:cs typeface="Times New Roman" charset="0"/>
              </a:rPr>
              <a:t> </a:t>
            </a:r>
            <a:r>
              <a:rPr lang="ru-RU" altLang="ja-JP" sz="2800" dirty="0" err="1">
                <a:cs typeface="Times New Roman" charset="0"/>
              </a:rPr>
              <a:t>which</a:t>
            </a:r>
            <a:r>
              <a:rPr lang="ru-RU" altLang="ja-JP" sz="2800" dirty="0">
                <a:cs typeface="Times New Roman" charset="0"/>
              </a:rPr>
              <a:t> </a:t>
            </a:r>
            <a:r>
              <a:rPr lang="ru-RU" altLang="ja-JP" sz="2800" dirty="0" err="1">
                <a:cs typeface="Times New Roman" charset="0"/>
              </a:rPr>
              <a:t>can</a:t>
            </a:r>
            <a:r>
              <a:rPr lang="ru-RU" altLang="ja-JP" sz="2800" dirty="0">
                <a:cs typeface="Times New Roman" charset="0"/>
              </a:rPr>
              <a:t> </a:t>
            </a:r>
            <a:r>
              <a:rPr lang="ru-RU" altLang="ja-JP" sz="2800" dirty="0" err="1">
                <a:cs typeface="Times New Roman" charset="0"/>
              </a:rPr>
              <a:t>give</a:t>
            </a:r>
            <a:r>
              <a:rPr lang="ru-RU" altLang="ja-JP" sz="2800" dirty="0">
                <a:cs typeface="Times New Roman" charset="0"/>
              </a:rPr>
              <a:t> </a:t>
            </a:r>
            <a:r>
              <a:rPr lang="ru-RU" altLang="ja-JP" sz="2800" dirty="0" err="1">
                <a:cs typeface="Times New Roman" charset="0"/>
              </a:rPr>
              <a:t>birth</a:t>
            </a:r>
            <a:r>
              <a:rPr lang="ru-RU" altLang="ja-JP" sz="2800" dirty="0">
                <a:cs typeface="Times New Roman" charset="0"/>
              </a:rPr>
              <a:t> </a:t>
            </a:r>
            <a:r>
              <a:rPr lang="en-US" altLang="ja-JP" sz="2800" dirty="0">
                <a:cs typeface="Times New Roman" charset="0"/>
              </a:rPr>
              <a:t>to </a:t>
            </a:r>
            <a:r>
              <a:rPr lang="ru-RU" altLang="ja-JP" sz="2800" dirty="0" err="1">
                <a:cs typeface="Times New Roman" charset="0"/>
              </a:rPr>
              <a:t>new</a:t>
            </a:r>
            <a:r>
              <a:rPr lang="ru-RU" altLang="ja-JP" sz="2800" dirty="0">
                <a:cs typeface="Times New Roman" charset="0"/>
              </a:rPr>
              <a:t> </a:t>
            </a:r>
            <a:r>
              <a:rPr lang="ru-RU" altLang="ja-JP" sz="2800" dirty="0" err="1">
                <a:cs typeface="Times New Roman" charset="0"/>
              </a:rPr>
              <a:t>musical</a:t>
            </a:r>
            <a:r>
              <a:rPr lang="ru-RU" altLang="ja-JP" sz="2800" dirty="0">
                <a:cs typeface="Times New Roman" charset="0"/>
              </a:rPr>
              <a:t> </a:t>
            </a:r>
            <a:r>
              <a:rPr lang="ru-RU" altLang="ja-JP" sz="2800" dirty="0" err="1">
                <a:cs typeface="Times New Roman" charset="0"/>
              </a:rPr>
              <a:t>tones</a:t>
            </a:r>
            <a:r>
              <a:rPr lang="ru-RU" altLang="ja-JP" sz="2800" dirty="0">
                <a:cs typeface="Times New Roman" charset="0"/>
              </a:rPr>
              <a:t> </a:t>
            </a:r>
            <a:r>
              <a:rPr lang="ru-RU" altLang="ja-JP" sz="2800" dirty="0" err="1">
                <a:cs typeface="Times New Roman" charset="0"/>
              </a:rPr>
              <a:t>in</a:t>
            </a:r>
            <a:r>
              <a:rPr lang="ru-RU" altLang="ja-JP" sz="2800" dirty="0">
                <a:cs typeface="Times New Roman" charset="0"/>
              </a:rPr>
              <a:t> </a:t>
            </a:r>
            <a:r>
              <a:rPr lang="ru-RU" altLang="ja-JP" sz="2800" dirty="0" err="1">
                <a:cs typeface="Times New Roman" charset="0"/>
              </a:rPr>
              <a:t>their</a:t>
            </a:r>
            <a:r>
              <a:rPr lang="ru-RU" altLang="ja-JP" sz="2800" dirty="0">
                <a:cs typeface="Times New Roman" charset="0"/>
              </a:rPr>
              <a:t> </a:t>
            </a:r>
            <a:r>
              <a:rPr lang="ru-RU" altLang="ja-JP" sz="2800" dirty="0" err="1">
                <a:cs typeface="Times New Roman" charset="0"/>
              </a:rPr>
              <a:t>interconnection</a:t>
            </a:r>
            <a:r>
              <a:rPr lang="ru-RU" altLang="ja-JP" sz="2800" dirty="0" smtClean="0">
                <a:cs typeface="Times New Roman" charset="0"/>
              </a:rPr>
              <a:t>.</a:t>
            </a:r>
            <a:r>
              <a:rPr lang="en-US" altLang="ja-JP" sz="2800" dirty="0" smtClean="0">
                <a:cs typeface="Times New Roman" charset="0"/>
              </a:rPr>
              <a:t/>
            </a:r>
            <a:br>
              <a:rPr lang="en-US" altLang="ja-JP" sz="2800" dirty="0" smtClean="0">
                <a:cs typeface="Times New Roman" charset="0"/>
              </a:rPr>
            </a:br>
            <a:r>
              <a:rPr lang="ru-RU" altLang="ja-JP" sz="2900" dirty="0" smtClean="0">
                <a:latin typeface="Times New Roman" charset="0"/>
                <a:cs typeface="Times New Roman" charset="0"/>
              </a:rPr>
              <a:t/>
            </a:r>
            <a:br>
              <a:rPr lang="ru-RU" altLang="ja-JP" sz="2900" dirty="0" smtClean="0">
                <a:latin typeface="Times New Roman" charset="0"/>
                <a:cs typeface="Times New Roman" charset="0"/>
              </a:rPr>
            </a:br>
            <a:endParaRPr lang="ru-RU" sz="2900" dirty="0">
              <a:latin typeface="Times New Roman" charset="0"/>
              <a:cs typeface="Times New Roman" charset="0"/>
            </a:endParaRPr>
          </a:p>
        </p:txBody>
      </p:sp>
      <p:sp>
        <p:nvSpPr>
          <p:cNvPr id="44035" name="Rectangle 3"/>
          <p:cNvSpPr>
            <a:spLocks noGrp="1" noChangeArrowheads="1"/>
          </p:cNvSpPr>
          <p:nvPr>
            <p:ph type="body" idx="1"/>
          </p:nvPr>
        </p:nvSpPr>
        <p:spPr>
          <a:xfrm>
            <a:off x="0" y="6669088"/>
            <a:ext cx="9144000" cy="188912"/>
          </a:xfrm>
        </p:spPr>
        <p:txBody>
          <a:bodyPr rtlCol="0">
            <a:normAutofit lnSpcReduction="10000"/>
          </a:bodyPr>
          <a:lstStyle/>
          <a:p>
            <a:pPr eaLnBrk="1" fontAlgn="auto" hangingPunct="1">
              <a:lnSpc>
                <a:spcPct val="80000"/>
              </a:lnSpc>
              <a:spcAft>
                <a:spcPts val="0"/>
              </a:spcAft>
              <a:buFont typeface="Arial"/>
              <a:buChar char="•"/>
              <a:defRPr/>
            </a:pPr>
            <a:endParaRPr lang="en-US" sz="900">
              <a:latin typeface="Times New Roman" charset="0"/>
              <a:ea typeface="+mn-ea"/>
              <a:cs typeface="Times New Roman" charset="0"/>
            </a:endParaRPr>
          </a:p>
        </p:txBody>
      </p:sp>
      <p:pic>
        <p:nvPicPr>
          <p:cNvPr id="4" name="Picture 3"/>
          <p:cNvPicPr>
            <a:picLocks noChangeAspect="1"/>
          </p:cNvPicPr>
          <p:nvPr/>
        </p:nvPicPr>
        <p:blipFill>
          <a:blip r:embed="rId2"/>
          <a:stretch>
            <a:fillRect/>
          </a:stretch>
        </p:blipFill>
        <p:spPr>
          <a:xfrm>
            <a:off x="492478" y="5501571"/>
            <a:ext cx="8165632" cy="749905"/>
          </a:xfrm>
          <a:prstGeom prst="rect">
            <a:avLst/>
          </a:prstGeom>
        </p:spPr>
      </p:pic>
    </p:spTree>
    <p:extLst>
      <p:ext uri="{BB962C8B-B14F-4D97-AF65-F5344CB8AC3E}">
        <p14:creationId xmlns:p14="http://schemas.microsoft.com/office/powerpoint/2010/main" val="403727120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Заголовок 1"/>
          <p:cNvSpPr>
            <a:spLocks noGrp="1"/>
          </p:cNvSpPr>
          <p:nvPr>
            <p:ph type="title"/>
          </p:nvPr>
        </p:nvSpPr>
        <p:spPr>
          <a:xfrm>
            <a:off x="0" y="0"/>
            <a:ext cx="9144000" cy="6858000"/>
          </a:xfrm>
        </p:spPr>
        <p:txBody>
          <a:bodyPr>
            <a:normAutofit fontScale="90000"/>
          </a:bodyPr>
          <a:lstStyle/>
          <a:p>
            <a:pPr algn="just">
              <a:lnSpc>
                <a:spcPct val="80000"/>
              </a:lnSpc>
            </a:pPr>
            <a:r>
              <a:rPr lang="en-US" sz="2800" dirty="0"/>
              <a:t> </a:t>
            </a:r>
            <a:r>
              <a:rPr lang="en-US" sz="2800" dirty="0" smtClean="0"/>
              <a:t>   </a:t>
            </a:r>
            <a:br>
              <a:rPr lang="en-US" sz="2800" dirty="0" smtClean="0"/>
            </a:br>
            <a:r>
              <a:rPr lang="en-US" sz="2800" dirty="0"/>
              <a:t/>
            </a:r>
            <a:br>
              <a:rPr lang="en-US" sz="2800" dirty="0"/>
            </a:br>
            <a:r>
              <a:rPr lang="en-US" sz="2800" dirty="0" smtClean="0"/>
              <a:t/>
            </a:r>
            <a:br>
              <a:rPr lang="en-US" sz="2800" dirty="0" smtClean="0"/>
            </a:b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smtClean="0"/>
              <a:t/>
            </a:r>
            <a:br>
              <a:rPr lang="en-US" sz="2800" dirty="0" smtClean="0"/>
            </a:br>
            <a:r>
              <a:rPr lang="en-US" sz="2800" dirty="0" smtClean="0"/>
              <a:t>    Likely </a:t>
            </a:r>
            <a:r>
              <a:rPr lang="en-US" sz="2800" dirty="0"/>
              <a:t>answer is related to the fact that</a:t>
            </a:r>
            <a:r>
              <a:rPr lang="en-US" sz="3100" dirty="0" smtClean="0"/>
              <a:t> this </a:t>
            </a:r>
            <a:br>
              <a:rPr lang="en-US" sz="3100" dirty="0" smtClean="0"/>
            </a:br>
            <a:r>
              <a:rPr lang="en-US" sz="3100" dirty="0" smtClean="0"/>
              <a:t>set of 4 molecules possesses symmetrical </a:t>
            </a:r>
            <a:br>
              <a:rPr lang="en-US" sz="3100" dirty="0" smtClean="0"/>
            </a:br>
            <a:r>
              <a:rPr lang="en-US" sz="3100" dirty="0" smtClean="0"/>
              <a:t>properties since it has </a:t>
            </a:r>
            <a:r>
              <a:rPr lang="en-US" sz="3100" b="1" dirty="0" smtClean="0"/>
              <a:t>3 pairs of </a:t>
            </a:r>
            <a:br>
              <a:rPr lang="en-US" sz="3100" b="1" dirty="0" smtClean="0"/>
            </a:br>
            <a:r>
              <a:rPr lang="en-US" sz="3100" b="1" dirty="0" smtClean="0"/>
              <a:t>binary-oppositional traits</a:t>
            </a:r>
            <a:r>
              <a:rPr lang="en-US" sz="3100" dirty="0" smtClean="0"/>
              <a:t>:</a:t>
            </a:r>
            <a:br>
              <a:rPr lang="en-US" sz="3100" dirty="0" smtClean="0"/>
            </a:br>
            <a:r>
              <a:rPr lang="en-US" sz="3100" dirty="0"/>
              <a:t> </a:t>
            </a:r>
            <a:r>
              <a:rPr lang="en-US" sz="3100" dirty="0" smtClean="0"/>
              <a:t>  1) two letters are purines (A and G), </a:t>
            </a:r>
            <a:br>
              <a:rPr lang="en-US" sz="3100" dirty="0" smtClean="0"/>
            </a:br>
            <a:r>
              <a:rPr lang="en-US" sz="3100" dirty="0" smtClean="0"/>
              <a:t>and other two are </a:t>
            </a:r>
            <a:r>
              <a:rPr lang="en-US" sz="3100" dirty="0" err="1" smtClean="0"/>
              <a:t>pyrimidines</a:t>
            </a:r>
            <a:r>
              <a:rPr lang="en-US" sz="3100" dirty="0" smtClean="0"/>
              <a:t> (</a:t>
            </a:r>
            <a:r>
              <a:rPr lang="en-US" sz="3100" dirty="0"/>
              <a:t>C and T) </a:t>
            </a:r>
            <a:r>
              <a:rPr lang="en-US" sz="3100" dirty="0" smtClean="0"/>
              <a:t>.</a:t>
            </a:r>
            <a:br>
              <a:rPr lang="en-US" sz="3100" dirty="0" smtClean="0"/>
            </a:br>
            <a:r>
              <a:rPr lang="en-US" sz="3100" dirty="0" smtClean="0"/>
              <a:t>From the standpoint of these traits one</a:t>
            </a:r>
            <a:br>
              <a:rPr lang="en-US" sz="3100" dirty="0" smtClean="0"/>
            </a:br>
            <a:r>
              <a:rPr lang="en-US" sz="3100" dirty="0" smtClean="0"/>
              <a:t>can denote </a:t>
            </a:r>
            <a:r>
              <a:rPr lang="en-US" sz="3100" b="1" dirty="0" smtClean="0">
                <a:solidFill>
                  <a:srgbClr val="FF0000"/>
                </a:solidFill>
              </a:rPr>
              <a:t>A=G=0, C=T=1</a:t>
            </a:r>
            <a:r>
              <a:rPr lang="en-US" sz="3100" dirty="0" smtClean="0"/>
              <a:t>. From the standpoint of these traits any DNA-sequence is represented by a corresponding binary sequence. For example, </a:t>
            </a:r>
            <a:r>
              <a:rPr lang="en-US" sz="3100" b="1" dirty="0" smtClean="0"/>
              <a:t>GCATGAAGT.… </a:t>
            </a:r>
            <a:r>
              <a:rPr lang="en-US" sz="3100" dirty="0" smtClean="0"/>
              <a:t>is   </a:t>
            </a:r>
            <a:r>
              <a:rPr lang="en-US" sz="3100" b="1" dirty="0" smtClean="0">
                <a:solidFill>
                  <a:srgbClr val="FF0000"/>
                </a:solidFill>
              </a:rPr>
              <a:t>01010001…</a:t>
            </a:r>
            <a:r>
              <a:rPr lang="en-US" sz="3100" dirty="0"/>
              <a:t/>
            </a:r>
            <a:br>
              <a:rPr lang="en-US" sz="3100" dirty="0"/>
            </a:br>
            <a:r>
              <a:rPr lang="en-US" sz="3100" dirty="0" smtClean="0"/>
              <a:t>   2) two complementary letters (A and T) have two hydrogen bonds and other complementary letters (C and G) have three bonds. From the standpoint of these traits </a:t>
            </a:r>
            <a:r>
              <a:rPr lang="en-US" sz="3100" b="1" dirty="0" smtClean="0">
                <a:solidFill>
                  <a:srgbClr val="0000FF"/>
                </a:solidFill>
              </a:rPr>
              <a:t>A=T=0, C=G=1</a:t>
            </a:r>
            <a:r>
              <a:rPr lang="en-US" sz="3100" dirty="0" smtClean="0"/>
              <a:t>, and the same DNA-sequence </a:t>
            </a:r>
            <a:r>
              <a:rPr lang="en-US" sz="3100" b="1" dirty="0" smtClean="0"/>
              <a:t>GCATGAAGT</a:t>
            </a:r>
            <a:r>
              <a:rPr lang="en-US" sz="3100" b="1" dirty="0"/>
              <a:t>.</a:t>
            </a:r>
            <a:r>
              <a:rPr lang="en-US" sz="3100" b="1" dirty="0" smtClean="0"/>
              <a:t>… </a:t>
            </a:r>
            <a:r>
              <a:rPr lang="en-US" sz="3100" dirty="0" smtClean="0"/>
              <a:t> is </a:t>
            </a:r>
            <a:r>
              <a:rPr lang="en-US" sz="3100" b="1" dirty="0" smtClean="0">
                <a:solidFill>
                  <a:srgbClr val="0000FF"/>
                </a:solidFill>
              </a:rPr>
              <a:t>110010010…</a:t>
            </a:r>
            <a:r>
              <a:rPr lang="en-US" sz="3100" dirty="0" smtClean="0"/>
              <a:t/>
            </a:r>
            <a:br>
              <a:rPr lang="en-US" sz="3100" dirty="0" smtClean="0"/>
            </a:br>
            <a:r>
              <a:rPr lang="en-US" sz="3100" dirty="0" smtClean="0"/>
              <a:t>    3) two letters are </a:t>
            </a:r>
            <a:r>
              <a:rPr lang="en-US" sz="3100" dirty="0" err="1" smtClean="0"/>
              <a:t>keto</a:t>
            </a:r>
            <a:r>
              <a:rPr lang="en-US" sz="3100" dirty="0"/>
              <a:t> (G and T) </a:t>
            </a:r>
            <a:r>
              <a:rPr lang="en-US" sz="3100" dirty="0" smtClean="0"/>
              <a:t>and two other letters are amino (</a:t>
            </a:r>
            <a:r>
              <a:rPr lang="en-US" sz="3100" dirty="0"/>
              <a:t>A and C</a:t>
            </a:r>
            <a:r>
              <a:rPr lang="en-US" sz="3100" dirty="0" smtClean="0"/>
              <a:t>). From the standpoint of these traits </a:t>
            </a:r>
            <a:r>
              <a:rPr lang="en-US" sz="3200" b="1" dirty="0">
                <a:solidFill>
                  <a:srgbClr val="008000"/>
                </a:solidFill>
              </a:rPr>
              <a:t>A=C=</a:t>
            </a:r>
            <a:r>
              <a:rPr lang="ru-RU" sz="3200" b="1" dirty="0">
                <a:solidFill>
                  <a:srgbClr val="008000"/>
                </a:solidFill>
              </a:rPr>
              <a:t>0, </a:t>
            </a:r>
            <a:r>
              <a:rPr lang="en-US" sz="3200" b="1" dirty="0">
                <a:solidFill>
                  <a:srgbClr val="008000"/>
                </a:solidFill>
              </a:rPr>
              <a:t>G=T=</a:t>
            </a:r>
            <a:r>
              <a:rPr lang="ru-RU" sz="3200" b="1" dirty="0">
                <a:solidFill>
                  <a:srgbClr val="008000"/>
                </a:solidFill>
              </a:rPr>
              <a:t>1</a:t>
            </a:r>
            <a:r>
              <a:rPr lang="en-US" sz="3100" dirty="0" smtClean="0"/>
              <a:t>, and the sequence </a:t>
            </a:r>
            <a:r>
              <a:rPr lang="en-US" sz="3100" b="1" dirty="0"/>
              <a:t>GCATGAAGT</a:t>
            </a:r>
            <a:r>
              <a:rPr lang="en-US" sz="3100" b="1"/>
              <a:t>.</a:t>
            </a:r>
            <a:r>
              <a:rPr lang="en-US" sz="3100" b="1" smtClean="0"/>
              <a:t>… </a:t>
            </a:r>
            <a:r>
              <a:rPr lang="en-US" sz="3100" dirty="0" smtClean="0"/>
              <a:t>is</a:t>
            </a:r>
            <a:r>
              <a:rPr lang="en-US" sz="3100" b="1" dirty="0" smtClean="0"/>
              <a:t> </a:t>
            </a:r>
            <a:r>
              <a:rPr lang="ru-RU" sz="3200" b="1" dirty="0">
                <a:solidFill>
                  <a:srgbClr val="008000"/>
                </a:solidFill>
              </a:rPr>
              <a:t>100110011</a:t>
            </a:r>
            <a:r>
              <a:rPr lang="en-US" sz="3100" b="1" dirty="0" smtClean="0">
                <a:solidFill>
                  <a:srgbClr val="008000"/>
                </a:solidFill>
              </a:rPr>
              <a:t>…</a:t>
            </a:r>
            <a:br>
              <a:rPr lang="en-US" sz="3100" b="1" dirty="0" smtClean="0">
                <a:solidFill>
                  <a:srgbClr val="008000"/>
                </a:solidFill>
              </a:rPr>
            </a:br>
            <a:r>
              <a:rPr lang="en-US" sz="3100" b="1" dirty="0" smtClean="0">
                <a:solidFill>
                  <a:srgbClr val="008000"/>
                </a:solidFill>
              </a:rPr>
              <a:t>   </a:t>
            </a:r>
            <a:r>
              <a:rPr lang="en-US" sz="3100" b="1" dirty="0" smtClean="0"/>
              <a:t/>
            </a:r>
            <a:br>
              <a:rPr lang="en-US" sz="3100" b="1" dirty="0" smtClean="0"/>
            </a:br>
            <a:r>
              <a:rPr lang="en-US" sz="3100" b="1" dirty="0"/>
              <a:t/>
            </a:r>
            <a:br>
              <a:rPr lang="en-US" sz="3100" b="1" dirty="0"/>
            </a:br>
            <a:r>
              <a:rPr lang="en-US" sz="3100" b="1" dirty="0" smtClean="0"/>
              <a:t/>
            </a:r>
            <a:br>
              <a:rPr lang="en-US" sz="3100" b="1" dirty="0" smtClean="0"/>
            </a:br>
            <a:r>
              <a:rPr lang="en-US" sz="3100" dirty="0"/>
              <a:t/>
            </a:r>
            <a:br>
              <a:rPr lang="en-US" sz="3100" dirty="0"/>
            </a:br>
            <a:r>
              <a:rPr lang="en-US" sz="3600" dirty="0" smtClean="0"/>
              <a:t> </a:t>
            </a:r>
            <a:br>
              <a:rPr lang="en-US" sz="3600" dirty="0" smtClean="0"/>
            </a:br>
            <a:r>
              <a:rPr lang="en-US" sz="2800" dirty="0" smtClean="0"/>
              <a:t/>
            </a:r>
            <a:br>
              <a:rPr lang="en-US" sz="2800" dirty="0" smtClean="0"/>
            </a:br>
            <a:r>
              <a:rPr lang="en-US" sz="2800" dirty="0" smtClean="0"/>
              <a:t/>
            </a:r>
            <a:br>
              <a:rPr lang="en-US" sz="2800" dirty="0" smtClean="0"/>
            </a:br>
            <a:r>
              <a:rPr lang="en-US" sz="2800" dirty="0"/>
              <a:t/>
            </a:r>
            <a:br>
              <a:rPr lang="en-US" sz="2800" dirty="0"/>
            </a:br>
            <a:r>
              <a:rPr lang="en-US" sz="3600" dirty="0" smtClean="0"/>
              <a:t/>
            </a:r>
            <a:br>
              <a:rPr lang="en-US" sz="3600" dirty="0" smtClean="0"/>
            </a:br>
            <a:r>
              <a:rPr lang="ru-RU" sz="3200" dirty="0">
                <a:latin typeface="Calibri" charset="0"/>
              </a:rPr>
              <a:t/>
            </a:r>
            <a:br>
              <a:rPr lang="ru-RU" sz="3200" dirty="0">
                <a:latin typeface="Calibri" charset="0"/>
              </a:rPr>
            </a:br>
            <a:r>
              <a:rPr lang="ru-RU" dirty="0" smtClean="0">
                <a:latin typeface="Calibri" charset="0"/>
              </a:rPr>
              <a:t/>
            </a:r>
            <a:br>
              <a:rPr lang="ru-RU" dirty="0" smtClean="0">
                <a:latin typeface="Calibri" charset="0"/>
              </a:rPr>
            </a:br>
            <a:r>
              <a:rPr lang="ru-RU" dirty="0">
                <a:latin typeface="Calibri" charset="0"/>
              </a:rPr>
              <a:t/>
            </a:r>
            <a:br>
              <a:rPr lang="ru-RU" dirty="0">
                <a:latin typeface="Calibri" charset="0"/>
              </a:rPr>
            </a:br>
            <a:r>
              <a:rPr lang="en-US" dirty="0" smtClean="0">
                <a:latin typeface="Calibri" charset="0"/>
              </a:rPr>
              <a:t/>
            </a:r>
            <a:br>
              <a:rPr lang="en-US" dirty="0" smtClean="0">
                <a:latin typeface="Calibri" charset="0"/>
              </a:rPr>
            </a:br>
            <a:endParaRPr lang="en-US" dirty="0">
              <a:latin typeface="Calibri" charset="0"/>
            </a:endParaRPr>
          </a:p>
        </p:txBody>
      </p:sp>
      <p:graphicFrame>
        <p:nvGraphicFramePr>
          <p:cNvPr id="5" name="Object 3"/>
          <p:cNvGraphicFramePr>
            <a:graphicFrameLocks noChangeAspect="1"/>
          </p:cNvGraphicFramePr>
          <p:nvPr>
            <p:extLst>
              <p:ext uri="{D42A27DB-BD31-4B8C-83A1-F6EECF244321}">
                <p14:modId xmlns:p14="http://schemas.microsoft.com/office/powerpoint/2010/main" val="1166070533"/>
              </p:ext>
            </p:extLst>
          </p:nvPr>
        </p:nvGraphicFramePr>
        <p:xfrm>
          <a:off x="6265333" y="111134"/>
          <a:ext cx="2890756" cy="2541721"/>
        </p:xfrm>
        <a:graphic>
          <a:graphicData uri="http://schemas.openxmlformats.org/presentationml/2006/ole">
            <mc:AlternateContent xmlns:mc="http://schemas.openxmlformats.org/markup-compatibility/2006">
              <mc:Choice xmlns:v="urn:schemas-microsoft-com:vml" Requires="v">
                <p:oleObj spid="_x0000_s21638" name="Image" r:id="rId3" imgW="6425397" imgH="7009524" progId="Photoshop.Image.7">
                  <p:embed/>
                </p:oleObj>
              </mc:Choice>
              <mc:Fallback>
                <p:oleObj name="Image" r:id="rId3" imgW="6425397" imgH="7009524"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5333" y="111134"/>
                        <a:ext cx="2890756" cy="2541721"/>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22016777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a:xfrm>
            <a:off x="0" y="0"/>
            <a:ext cx="9144000" cy="6858000"/>
          </a:xfrm>
        </p:spPr>
        <p:txBody>
          <a:bodyPr>
            <a:normAutofit fontScale="90000"/>
          </a:bodyPr>
          <a:lstStyle/>
          <a:p>
            <a:pPr algn="l">
              <a:lnSpc>
                <a:spcPct val="80000"/>
              </a:lnSpc>
            </a:pPr>
            <a:r>
              <a:rPr lang="en-US" sz="3200" dirty="0">
                <a:latin typeface="Times New Roman" charset="0"/>
                <a:cs typeface="Times New Roman" charset="0"/>
              </a:rPr>
              <a:t/>
            </a:r>
            <a:br>
              <a:rPr lang="en-US" sz="3200" dirty="0">
                <a:latin typeface="Times New Roman" charset="0"/>
                <a:cs typeface="Times New Roman" charset="0"/>
              </a:rPr>
            </a:br>
            <a:r>
              <a:rPr lang="en-US" sz="3200" dirty="0">
                <a:latin typeface="Times New Roman" charset="0"/>
                <a:cs typeface="Times New Roman" charset="0"/>
              </a:rPr>
              <a:t/>
            </a:r>
            <a:br>
              <a:rPr lang="en-US" sz="3200" dirty="0">
                <a:latin typeface="Times New Roman" charset="0"/>
                <a:cs typeface="Times New Roman" charset="0"/>
              </a:rPr>
            </a:br>
            <a:r>
              <a:rPr lang="en-US" sz="3200" dirty="0">
                <a:latin typeface="Times New Roman" charset="0"/>
                <a:cs typeface="Times New Roman" charset="0"/>
              </a:rPr>
              <a:t/>
            </a:r>
            <a:br>
              <a:rPr lang="en-US" sz="3200" dirty="0">
                <a:latin typeface="Times New Roman" charset="0"/>
                <a:cs typeface="Times New Roman" charset="0"/>
              </a:rPr>
            </a:br>
            <a:r>
              <a:rPr lang="en-US" sz="3200" dirty="0">
                <a:latin typeface="Times New Roman" charset="0"/>
                <a:cs typeface="Times New Roman" charset="0"/>
              </a:rPr>
              <a:t/>
            </a:r>
            <a:br>
              <a:rPr lang="en-US" sz="3200" dirty="0">
                <a:latin typeface="Times New Roman" charset="0"/>
                <a:cs typeface="Times New Roman" charset="0"/>
              </a:rPr>
            </a:br>
            <a:r>
              <a:rPr lang="en-US" sz="3200" dirty="0">
                <a:latin typeface="Times New Roman" charset="0"/>
                <a:cs typeface="Times New Roman" charset="0"/>
              </a:rPr>
              <a:t>    This Table demonstrates a known </a:t>
            </a:r>
            <a:r>
              <a:rPr lang="en-US" sz="3200" dirty="0" smtClean="0">
                <a:latin typeface="Times New Roman" charset="0"/>
                <a:cs typeface="Times New Roman" charset="0"/>
              </a:rPr>
              <a:t>fact of </a:t>
            </a:r>
            <a:r>
              <a:rPr lang="en-US" sz="3200" dirty="0">
                <a:latin typeface="Times New Roman" charset="0"/>
                <a:cs typeface="Times New Roman" charset="0"/>
              </a:rPr>
              <a:t>application of the quint 3/2 to construct a symmetrical sequence of 7 musical notes of the </a:t>
            </a:r>
            <a:r>
              <a:rPr lang="en-US" sz="3200" dirty="0" smtClean="0">
                <a:latin typeface="Times New Roman" charset="0"/>
                <a:cs typeface="Times New Roman" charset="0"/>
              </a:rPr>
              <a:t>Pythagoras </a:t>
            </a:r>
            <a:r>
              <a:rPr lang="en-US" sz="3200" dirty="0">
                <a:latin typeface="Times New Roman" charset="0"/>
                <a:cs typeface="Times New Roman" charset="0"/>
              </a:rPr>
              <a:t>scale; a frequency ratio between any adjacent notes of this sequence is equal to the quint </a:t>
            </a:r>
            <a:r>
              <a:rPr lang="en-US" sz="3200" b="1" dirty="0">
                <a:solidFill>
                  <a:srgbClr val="FF0000"/>
                </a:solidFill>
                <a:latin typeface="Times New Roman" charset="0"/>
                <a:cs typeface="Times New Roman" charset="0"/>
              </a:rPr>
              <a:t>3/</a:t>
            </a:r>
            <a:r>
              <a:rPr lang="en-US" sz="3200" b="1" dirty="0" smtClean="0">
                <a:solidFill>
                  <a:srgbClr val="FF0000"/>
                </a:solidFill>
                <a:latin typeface="Times New Roman" charset="0"/>
                <a:cs typeface="Times New Roman" charset="0"/>
              </a:rPr>
              <a:t>2</a:t>
            </a:r>
            <a:r>
              <a:rPr lang="en-US" sz="3200" dirty="0" smtClean="0">
                <a:latin typeface="Times New Roman" charset="0"/>
                <a:cs typeface="Times New Roman" charset="0"/>
              </a:rPr>
              <a:t>. So, the Pythagorean scale is based on the geometric progression with the factor </a:t>
            </a:r>
            <a:r>
              <a:rPr lang="en-US" sz="3200" b="1" dirty="0" smtClean="0">
                <a:solidFill>
                  <a:srgbClr val="FF0000"/>
                </a:solidFill>
                <a:latin typeface="Times New Roman" charset="0"/>
                <a:cs typeface="Times New Roman" charset="0"/>
              </a:rPr>
              <a:t>3/2</a:t>
            </a:r>
            <a:r>
              <a:rPr lang="en-US" sz="3200" dirty="0" smtClean="0">
                <a:latin typeface="Times New Roman" charset="0"/>
                <a:cs typeface="Times New Roman" charset="0"/>
              </a:rPr>
              <a:t>.</a:t>
            </a:r>
            <a:r>
              <a:rPr lang="ru-RU" sz="3200" dirty="0" smtClean="0">
                <a:latin typeface="Times New Roman" charset="0"/>
                <a:cs typeface="Times New Roman" charset="0"/>
              </a:rPr>
              <a:t/>
            </a:r>
            <a:br>
              <a:rPr lang="ru-RU" sz="3200" dirty="0" smtClean="0">
                <a:latin typeface="Times New Roman" charset="0"/>
                <a:cs typeface="Times New Roman" charset="0"/>
              </a:rPr>
            </a:br>
            <a:r>
              <a:rPr lang="ru-RU" sz="3200" dirty="0">
                <a:latin typeface="Times New Roman" charset="0"/>
                <a:cs typeface="Times New Roman" charset="0"/>
              </a:rPr>
              <a:t/>
            </a:r>
            <a:br>
              <a:rPr lang="ru-RU" sz="3200" dirty="0">
                <a:latin typeface="Times New Roman" charset="0"/>
                <a:cs typeface="Times New Roman" charset="0"/>
              </a:rPr>
            </a:br>
            <a:r>
              <a:rPr lang="ru-RU" sz="3200" dirty="0" smtClean="0">
                <a:latin typeface="Times New Roman" charset="0"/>
                <a:cs typeface="Times New Roman" charset="0"/>
              </a:rPr>
              <a:t/>
            </a:r>
            <a:br>
              <a:rPr lang="ru-RU" sz="3200" dirty="0" smtClean="0">
                <a:latin typeface="Times New Roman" charset="0"/>
                <a:cs typeface="Times New Roman" charset="0"/>
              </a:rPr>
            </a:br>
            <a:r>
              <a:rPr lang="en-US" sz="3200" dirty="0">
                <a:latin typeface="Times New Roman" charset="0"/>
                <a:cs typeface="Times New Roman" charset="0"/>
              </a:rPr>
              <a:t/>
            </a:r>
            <a:br>
              <a:rPr lang="en-US" sz="3200" dirty="0">
                <a:latin typeface="Times New Roman" charset="0"/>
                <a:cs typeface="Times New Roman" charset="0"/>
              </a:rPr>
            </a:br>
            <a:r>
              <a:rPr lang="en-US" sz="3200" dirty="0">
                <a:latin typeface="Times New Roman" charset="0"/>
                <a:cs typeface="Times New Roman" charset="0"/>
              </a:rPr>
              <a:t/>
            </a:r>
            <a:br>
              <a:rPr lang="en-US" sz="3200" dirty="0">
                <a:latin typeface="Times New Roman" charset="0"/>
                <a:cs typeface="Times New Roman" charset="0"/>
              </a:rPr>
            </a:br>
            <a:r>
              <a:rPr lang="en-US" sz="3200" dirty="0">
                <a:latin typeface="Times New Roman" charset="0"/>
                <a:cs typeface="Times New Roman" charset="0"/>
              </a:rPr>
              <a:t/>
            </a:r>
            <a:br>
              <a:rPr lang="en-US" sz="3200" dirty="0">
                <a:latin typeface="Times New Roman" charset="0"/>
                <a:cs typeface="Times New Roman" charset="0"/>
              </a:rPr>
            </a:br>
            <a:r>
              <a:rPr lang="en-US" sz="3200" dirty="0">
                <a:latin typeface="Times New Roman" charset="0"/>
                <a:cs typeface="Times New Roman" charset="0"/>
              </a:rPr>
              <a:t/>
            </a:r>
            <a:br>
              <a:rPr lang="en-US" sz="3200" dirty="0">
                <a:latin typeface="Times New Roman" charset="0"/>
                <a:cs typeface="Times New Roman" charset="0"/>
              </a:rPr>
            </a:br>
            <a:r>
              <a:rPr lang="en-US" sz="3200" dirty="0">
                <a:latin typeface="Times New Roman" charset="0"/>
                <a:cs typeface="Times New Roman" charset="0"/>
              </a:rPr>
              <a:t/>
            </a:r>
            <a:br>
              <a:rPr lang="en-US" sz="3200" dirty="0">
                <a:latin typeface="Times New Roman" charset="0"/>
                <a:cs typeface="Times New Roman" charset="0"/>
              </a:rPr>
            </a:br>
            <a:endParaRPr lang="ru-RU" sz="3200" b="1" dirty="0">
              <a:latin typeface="Times New Roman" charset="0"/>
              <a:cs typeface="Times New Roman" charset="0"/>
            </a:endParaRPr>
          </a:p>
        </p:txBody>
      </p:sp>
      <p:sp>
        <p:nvSpPr>
          <p:cNvPr id="41987" name="Rectangle 3"/>
          <p:cNvSpPr>
            <a:spLocks noGrp="1" noChangeArrowheads="1"/>
          </p:cNvSpPr>
          <p:nvPr>
            <p:ph type="body" idx="1"/>
          </p:nvPr>
        </p:nvSpPr>
        <p:spPr>
          <a:xfrm flipV="1">
            <a:off x="0" y="6858000"/>
            <a:ext cx="9144000" cy="100013"/>
          </a:xfrm>
        </p:spPr>
        <p:txBody>
          <a:bodyPr rtlCol="0">
            <a:normAutofit fontScale="25000" lnSpcReduction="20000"/>
          </a:bodyPr>
          <a:lstStyle/>
          <a:p>
            <a:pPr eaLnBrk="1" fontAlgn="auto" hangingPunct="1">
              <a:lnSpc>
                <a:spcPct val="80000"/>
              </a:lnSpc>
              <a:spcAft>
                <a:spcPts val="0"/>
              </a:spcAft>
              <a:buFont typeface="Arial"/>
              <a:buChar char="•"/>
              <a:defRPr/>
            </a:pPr>
            <a:endParaRPr lang="en-US" sz="1800" baseline="30000">
              <a:latin typeface="Times New Roman" charset="0"/>
              <a:ea typeface="+mn-ea"/>
              <a:cs typeface="Times New Roman" charset="0"/>
            </a:endParaRPr>
          </a:p>
        </p:txBody>
      </p:sp>
      <p:pic>
        <p:nvPicPr>
          <p:cNvPr id="368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760" y="4094074"/>
            <a:ext cx="9336088"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490132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0"/>
            <a:ext cx="9144000" cy="6858000"/>
          </a:xfrm>
        </p:spPr>
        <p:txBody>
          <a:bodyPr rtlCol="0">
            <a:normAutofit/>
          </a:bodyPr>
          <a:lstStyle/>
          <a:p>
            <a:pPr algn="just">
              <a:lnSpc>
                <a:spcPct val="80000"/>
              </a:lnSpc>
              <a:defRPr/>
            </a:pPr>
            <a:r>
              <a:rPr lang="en-US" sz="2400" dirty="0">
                <a:latin typeface="Times New Roman" charset="0"/>
                <a:ea typeface="+mj-ea"/>
                <a:cs typeface="Times New Roman" charset="0"/>
              </a:rPr>
              <a:t/>
            </a:r>
            <a:br>
              <a:rPr lang="en-US" sz="2400" dirty="0">
                <a:latin typeface="Times New Roman" charset="0"/>
                <a:ea typeface="+mj-ea"/>
                <a:cs typeface="Times New Roman" charset="0"/>
              </a:rPr>
            </a:br>
            <a:r>
              <a:rPr lang="en-US" sz="2400" dirty="0" smtClean="0">
                <a:latin typeface="Times New Roman" charset="0"/>
                <a:ea typeface="+mj-ea"/>
                <a:cs typeface="Times New Roman" charset="0"/>
              </a:rPr>
              <a:t>  </a:t>
            </a:r>
            <a:r>
              <a:rPr lang="en-US" sz="3200" dirty="0" smtClean="0">
                <a:latin typeface="Times New Roman" charset="0"/>
                <a:cs typeface="Times New Roman" charset="0"/>
              </a:rPr>
              <a:t> In </a:t>
            </a:r>
            <a:r>
              <a:rPr lang="en-US" sz="3200" dirty="0" smtClean="0"/>
              <a:t>Ancient China,  music on the base of quint scale was intensively used in musical therapy. </a:t>
            </a:r>
            <a:br>
              <a:rPr lang="en-US" sz="3200" dirty="0" smtClean="0"/>
            </a:br>
            <a:r>
              <a:rPr lang="en-US" sz="3200" dirty="0"/>
              <a:t> </a:t>
            </a:r>
            <a:r>
              <a:rPr lang="en-US" sz="3200" dirty="0" smtClean="0"/>
              <a:t>   </a:t>
            </a:r>
            <a:r>
              <a:rPr lang="en-US" sz="3200" dirty="0"/>
              <a:t> </a:t>
            </a:r>
            <a:r>
              <a:rPr lang="en-US" sz="3200" dirty="0" smtClean="0"/>
              <a:t/>
            </a:r>
            <a:br>
              <a:rPr lang="en-US" sz="3200" dirty="0" smtClean="0"/>
            </a:br>
            <a:r>
              <a:rPr lang="en-US" sz="3200" dirty="0"/>
              <a:t> </a:t>
            </a:r>
            <a:r>
              <a:rPr lang="en-US" sz="3200" dirty="0" smtClean="0"/>
              <a:t>     </a:t>
            </a:r>
            <a:r>
              <a:rPr lang="en-US" sz="3200" b="1" dirty="0" smtClean="0"/>
              <a:t>We </a:t>
            </a:r>
            <a:r>
              <a:rPr lang="en-US" sz="3200" b="1" dirty="0"/>
              <a:t>have paid attention that </a:t>
            </a:r>
            <a:r>
              <a:rPr lang="en-US" sz="3200" b="1" dirty="0" smtClean="0"/>
              <a:t>numbers 2 and 3 and ratios of quint </a:t>
            </a:r>
            <a:r>
              <a:rPr lang="en-US" sz="3200" b="1" dirty="0"/>
              <a:t>musical harmony </a:t>
            </a:r>
            <a:r>
              <a:rPr lang="en-US" sz="3200" b="1" dirty="0" smtClean="0"/>
              <a:t>are </a:t>
            </a:r>
            <a:r>
              <a:rPr lang="en-US" sz="3200" b="1" dirty="0"/>
              <a:t>implemented in </a:t>
            </a:r>
            <a:r>
              <a:rPr lang="en-US" sz="3200" b="1" dirty="0" smtClean="0"/>
              <a:t>parameters of DNA. </a:t>
            </a:r>
            <a:r>
              <a:rPr lang="en-US" sz="3600" b="1" dirty="0" smtClean="0"/>
              <a:t/>
            </a:r>
            <a:br>
              <a:rPr lang="en-US" sz="3600" b="1" dirty="0" smtClean="0"/>
            </a:br>
            <a:r>
              <a:rPr lang="ru-RU" sz="3200" dirty="0">
                <a:ea typeface="+mj-ea"/>
                <a:cs typeface="+mj-cs"/>
              </a:rPr>
              <a:t/>
            </a:r>
            <a:br>
              <a:rPr lang="ru-RU" sz="3200" dirty="0">
                <a:ea typeface="+mj-ea"/>
                <a:cs typeface="+mj-cs"/>
              </a:rPr>
            </a:br>
            <a:endParaRPr lang="ru-RU" sz="3200" b="1" dirty="0">
              <a:latin typeface="Times New Roman" charset="0"/>
              <a:ea typeface="+mj-ea"/>
              <a:cs typeface="Times New Roman" charset="0"/>
            </a:endParaRPr>
          </a:p>
        </p:txBody>
      </p:sp>
      <p:sp>
        <p:nvSpPr>
          <p:cNvPr id="41987" name="Rectangle 3"/>
          <p:cNvSpPr>
            <a:spLocks noGrp="1" noChangeArrowheads="1"/>
          </p:cNvSpPr>
          <p:nvPr>
            <p:ph type="body" idx="1"/>
          </p:nvPr>
        </p:nvSpPr>
        <p:spPr>
          <a:xfrm flipV="1">
            <a:off x="0" y="6858000"/>
            <a:ext cx="9144000" cy="100013"/>
          </a:xfrm>
        </p:spPr>
        <p:txBody>
          <a:bodyPr rtlCol="0">
            <a:normAutofit fontScale="25000" lnSpcReduction="20000"/>
          </a:bodyPr>
          <a:lstStyle/>
          <a:p>
            <a:pPr eaLnBrk="1" fontAlgn="auto" hangingPunct="1">
              <a:lnSpc>
                <a:spcPct val="80000"/>
              </a:lnSpc>
              <a:spcAft>
                <a:spcPts val="0"/>
              </a:spcAft>
              <a:buFont typeface="Arial"/>
              <a:buChar char="•"/>
              <a:defRPr/>
            </a:pPr>
            <a:endParaRPr lang="en-US" sz="1800" baseline="30000">
              <a:latin typeface="Times New Roman" charset="0"/>
              <a:ea typeface="+mn-ea"/>
              <a:cs typeface="Times New Roman" charset="0"/>
            </a:endParaRPr>
          </a:p>
        </p:txBody>
      </p:sp>
    </p:spTree>
    <p:extLst>
      <p:ext uri="{BB962C8B-B14F-4D97-AF65-F5344CB8AC3E}">
        <p14:creationId xmlns:p14="http://schemas.microsoft.com/office/powerpoint/2010/main" val="421874905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10"/>
          <p:cNvSpPr>
            <a:spLocks noGrp="1" noChangeArrowheads="1"/>
          </p:cNvSpPr>
          <p:nvPr>
            <p:ph type="body" idx="1"/>
          </p:nvPr>
        </p:nvSpPr>
        <p:spPr>
          <a:xfrm>
            <a:off x="-181429" y="2951239"/>
            <a:ext cx="9325429" cy="3906762"/>
          </a:xfrm>
        </p:spPr>
        <p:txBody>
          <a:bodyPr>
            <a:noAutofit/>
          </a:bodyPr>
          <a:lstStyle/>
          <a:p>
            <a:pPr>
              <a:lnSpc>
                <a:spcPct val="90000"/>
              </a:lnSpc>
              <a:buNone/>
              <a:defRPr/>
            </a:pPr>
            <a:r>
              <a:rPr lang="en-US" sz="2800" dirty="0" smtClean="0">
                <a:latin typeface="+mj-lt"/>
                <a:cs typeface="Times New Roman" charset="0"/>
              </a:rPr>
              <a:t> </a:t>
            </a:r>
          </a:p>
          <a:p>
            <a:pPr>
              <a:lnSpc>
                <a:spcPct val="90000"/>
              </a:lnSpc>
              <a:buNone/>
              <a:defRPr/>
            </a:pPr>
            <a:r>
              <a:rPr lang="en-US" sz="2800" dirty="0" smtClean="0">
                <a:latin typeface="+mj-lt"/>
                <a:cs typeface="Times New Roman" charset="0"/>
              </a:rPr>
              <a:t> . </a:t>
            </a:r>
            <a:endParaRPr lang="ru-RU" sz="2800" dirty="0" smtClean="0">
              <a:latin typeface="+mj-lt"/>
              <a:cs typeface="Times New Roman" charset="0"/>
            </a:endParaRPr>
          </a:p>
          <a:p>
            <a:pPr>
              <a:lnSpc>
                <a:spcPct val="90000"/>
              </a:lnSpc>
              <a:buNone/>
              <a:defRPr/>
            </a:pPr>
            <a:r>
              <a:rPr lang="ru-RU" sz="2800" dirty="0">
                <a:latin typeface="+mj-lt"/>
                <a:cs typeface="Times New Roman" charset="0"/>
              </a:rPr>
              <a:t> </a:t>
            </a:r>
            <a:r>
              <a:rPr lang="ru-RU" sz="2800" dirty="0" smtClean="0">
                <a:latin typeface="+mj-lt"/>
                <a:cs typeface="Times New Roman" charset="0"/>
              </a:rPr>
              <a:t>   </a:t>
            </a:r>
            <a:r>
              <a:rPr lang="en-US" sz="2800" dirty="0" smtClean="0">
                <a:latin typeface="+mj-lt"/>
                <a:cs typeface="Times New Roman" charset="0"/>
              </a:rPr>
              <a:t>  In DNA, letters </a:t>
            </a:r>
            <a:r>
              <a:rPr lang="en-US" sz="2800" dirty="0">
                <a:latin typeface="+mj-lt"/>
                <a:cs typeface="Times New Roman" charset="0"/>
              </a:rPr>
              <a:t>A-T </a:t>
            </a:r>
            <a:r>
              <a:rPr lang="en-US" sz="2800" dirty="0" smtClean="0">
                <a:latin typeface="+mj-lt"/>
                <a:cs typeface="Times New Roman" charset="0"/>
              </a:rPr>
              <a:t>and C</a:t>
            </a:r>
            <a:r>
              <a:rPr lang="en-US" sz="2800" dirty="0">
                <a:latin typeface="+mj-lt"/>
                <a:cs typeface="Times New Roman" charset="0"/>
              </a:rPr>
              <a:t>-G </a:t>
            </a:r>
            <a:r>
              <a:rPr lang="en-US" sz="2800" dirty="0" smtClean="0">
                <a:latin typeface="+mj-lt"/>
                <a:cs typeface="Times New Roman" charset="0"/>
              </a:rPr>
              <a:t>form </a:t>
            </a:r>
            <a:r>
              <a:rPr lang="en-US" sz="2800" dirty="0">
                <a:latin typeface="+mj-lt"/>
                <a:cs typeface="Times New Roman" charset="0"/>
              </a:rPr>
              <a:t>complementary pairs </a:t>
            </a:r>
            <a:r>
              <a:rPr lang="en-US" sz="2800" dirty="0" smtClean="0">
                <a:latin typeface="+mj-lt"/>
                <a:cs typeface="Times New Roman" charset="0"/>
              </a:rPr>
              <a:t>with </a:t>
            </a:r>
            <a:r>
              <a:rPr lang="en-US" sz="2800" b="1" u="sng" dirty="0">
                <a:solidFill>
                  <a:srgbClr val="FF0000"/>
                </a:solidFill>
                <a:latin typeface="+mj-lt"/>
                <a:cs typeface="Times New Roman" charset="0"/>
              </a:rPr>
              <a:t>2 </a:t>
            </a:r>
            <a:r>
              <a:rPr lang="en-US" sz="2800" dirty="0">
                <a:latin typeface="+mj-lt"/>
                <a:cs typeface="Times New Roman" charset="0"/>
              </a:rPr>
              <a:t>and</a:t>
            </a:r>
            <a:r>
              <a:rPr lang="en-US" sz="2800" b="1" u="sng" dirty="0">
                <a:solidFill>
                  <a:srgbClr val="FF0000"/>
                </a:solidFill>
                <a:latin typeface="+mj-lt"/>
                <a:cs typeface="Times New Roman" charset="0"/>
              </a:rPr>
              <a:t> 3 </a:t>
            </a:r>
            <a:r>
              <a:rPr lang="en-US" sz="2800" dirty="0">
                <a:latin typeface="+mj-lt"/>
                <a:cs typeface="Times New Roman" charset="0"/>
              </a:rPr>
              <a:t>hydrogen </a:t>
            </a:r>
            <a:r>
              <a:rPr lang="en-US" sz="2800" dirty="0" smtClean="0">
                <a:latin typeface="+mj-lt"/>
                <a:cs typeface="Times New Roman" charset="0"/>
              </a:rPr>
              <a:t>bonds in them, respectively. </a:t>
            </a:r>
            <a:r>
              <a:rPr lang="en-US" sz="2800" dirty="0">
                <a:latin typeface="+mj-lt"/>
                <a:cs typeface="Times New Roman" charset="0"/>
              </a:rPr>
              <a:t>Correspondingly we have a numeric representation of the code letters: </a:t>
            </a:r>
            <a:r>
              <a:rPr lang="en-US" sz="2800" b="1" dirty="0">
                <a:solidFill>
                  <a:srgbClr val="FF0000"/>
                </a:solidFill>
                <a:latin typeface="+mj-lt"/>
                <a:cs typeface="Times New Roman" charset="0"/>
              </a:rPr>
              <a:t>A = T = 2</a:t>
            </a:r>
            <a:r>
              <a:rPr lang="en-US" sz="2800" dirty="0">
                <a:latin typeface="+mj-lt"/>
                <a:cs typeface="Times New Roman" charset="0"/>
              </a:rPr>
              <a:t>, </a:t>
            </a:r>
            <a:r>
              <a:rPr lang="en-US" sz="2800" b="1" dirty="0">
                <a:solidFill>
                  <a:srgbClr val="FF0000"/>
                </a:solidFill>
                <a:latin typeface="+mj-lt"/>
                <a:cs typeface="Times New Roman" charset="0"/>
              </a:rPr>
              <a:t>C = G = 3</a:t>
            </a:r>
            <a:r>
              <a:rPr lang="en-US" sz="2800" dirty="0">
                <a:latin typeface="+mj-lt"/>
                <a:cs typeface="Times New Roman" charset="0"/>
              </a:rPr>
              <a:t>. </a:t>
            </a:r>
            <a:r>
              <a:rPr lang="en-US" sz="2800" b="1" u="sng" dirty="0">
                <a:latin typeface="+mj-lt"/>
                <a:cs typeface="Times New Roman" charset="0"/>
              </a:rPr>
              <a:t>DNA is a chain of numbers </a:t>
            </a:r>
            <a:r>
              <a:rPr lang="en-US" sz="2800" b="1" u="sng" dirty="0">
                <a:solidFill>
                  <a:srgbClr val="FF0000"/>
                </a:solidFill>
                <a:latin typeface="+mj-lt"/>
                <a:cs typeface="Times New Roman" charset="0"/>
              </a:rPr>
              <a:t>3</a:t>
            </a:r>
            <a:r>
              <a:rPr lang="en-US" sz="2800" b="1" u="sng" dirty="0">
                <a:latin typeface="+mj-lt"/>
                <a:cs typeface="Times New Roman" charset="0"/>
              </a:rPr>
              <a:t> and </a:t>
            </a:r>
            <a:r>
              <a:rPr lang="en-US" sz="2800" b="1" u="sng" dirty="0" smtClean="0">
                <a:solidFill>
                  <a:srgbClr val="FF0000"/>
                </a:solidFill>
                <a:latin typeface="+mj-lt"/>
                <a:cs typeface="Times New Roman" charset="0"/>
              </a:rPr>
              <a:t>2</a:t>
            </a:r>
            <a:r>
              <a:rPr lang="en-US" sz="2800" dirty="0" smtClean="0">
                <a:latin typeface="+mj-lt"/>
                <a:cs typeface="Times New Roman" charset="0"/>
              </a:rPr>
              <a:t> of hydrogen bonds.</a:t>
            </a:r>
            <a:endParaRPr lang="ru-RU" sz="2800" dirty="0">
              <a:latin typeface="+mj-lt"/>
              <a:cs typeface="Times New Roman" charset="0"/>
            </a:endParaRPr>
          </a:p>
        </p:txBody>
      </p:sp>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457200" y="0"/>
            <a:ext cx="8499178" cy="3134143"/>
          </a:xfrm>
          <a:prstGeom prst="rect">
            <a:avLst/>
          </a:prstGeom>
        </p:spPr>
      </p:pic>
    </p:spTree>
    <p:extLst>
      <p:ext uri="{BB962C8B-B14F-4D97-AF65-F5344CB8AC3E}">
        <p14:creationId xmlns:p14="http://schemas.microsoft.com/office/powerpoint/2010/main" val="420231437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3"/>
          <p:cNvSpPr>
            <a:spLocks noGrp="1" noChangeArrowheads="1"/>
          </p:cNvSpPr>
          <p:nvPr>
            <p:ph type="body" sz="half" idx="1"/>
          </p:nvPr>
        </p:nvSpPr>
        <p:spPr/>
        <p:txBody>
          <a:bodyPr/>
          <a:lstStyle/>
          <a:p>
            <a:pPr eaLnBrk="1" hangingPunct="1">
              <a:buFontTx/>
              <a:buNone/>
            </a:pPr>
            <a:endParaRPr lang="ru-RU" sz="1800">
              <a:latin typeface="Times New Roman" charset="0"/>
            </a:endParaRPr>
          </a:p>
          <a:p>
            <a:pPr eaLnBrk="1" hangingPunct="1">
              <a:buFontTx/>
              <a:buNone/>
            </a:pPr>
            <a:endParaRPr lang="ru-RU" sz="1800">
              <a:latin typeface="Times New Roman" charset="0"/>
            </a:endParaRPr>
          </a:p>
          <a:p>
            <a:pPr eaLnBrk="1" hangingPunct="1">
              <a:buFontTx/>
              <a:buNone/>
            </a:pPr>
            <a:endParaRPr lang="ru-RU" sz="1800">
              <a:latin typeface="Times New Roman" charset="0"/>
            </a:endParaRPr>
          </a:p>
          <a:p>
            <a:pPr eaLnBrk="1" hangingPunct="1">
              <a:buFontTx/>
              <a:buNone/>
            </a:pPr>
            <a:endParaRPr lang="ru-RU" sz="1800">
              <a:latin typeface="Times New Roman" charset="0"/>
            </a:endParaRPr>
          </a:p>
          <a:p>
            <a:pPr eaLnBrk="1" hangingPunct="1">
              <a:buFontTx/>
              <a:buNone/>
            </a:pPr>
            <a:endParaRPr lang="ru-RU" sz="1800">
              <a:latin typeface="Times New Roman" charset="0"/>
            </a:endParaRPr>
          </a:p>
        </p:txBody>
      </p:sp>
      <p:graphicFrame>
        <p:nvGraphicFramePr>
          <p:cNvPr id="25602" name="Object 2"/>
          <p:cNvGraphicFramePr>
            <a:graphicFrameLocks noGrp="1" noChangeAspect="1"/>
          </p:cNvGraphicFramePr>
          <p:nvPr>
            <p:ph sz="quarter" idx="2"/>
            <p:extLst>
              <p:ext uri="{D42A27DB-BD31-4B8C-83A1-F6EECF244321}">
                <p14:modId xmlns:p14="http://schemas.microsoft.com/office/powerpoint/2010/main" val="2999180776"/>
              </p:ext>
            </p:extLst>
          </p:nvPr>
        </p:nvGraphicFramePr>
        <p:xfrm>
          <a:off x="447965" y="0"/>
          <a:ext cx="4197350" cy="2024063"/>
        </p:xfrm>
        <a:graphic>
          <a:graphicData uri="http://schemas.openxmlformats.org/presentationml/2006/ole">
            <mc:AlternateContent xmlns:mc="http://schemas.openxmlformats.org/markup-compatibility/2006">
              <mc:Choice xmlns:v="urn:schemas-microsoft-com:vml" Requires="v">
                <p:oleObj spid="_x0000_s9644" name="Image" r:id="rId3" imgW="8253968" imgH="4292063" progId="Photoshop.Image.7">
                  <p:embed/>
                </p:oleObj>
              </mc:Choice>
              <mc:Fallback>
                <p:oleObj name="Image" r:id="rId3" imgW="8253968" imgH="4292063"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965" y="0"/>
                        <a:ext cx="4197350" cy="2024063"/>
                      </a:xfrm>
                      <a:prstGeom prst="rect">
                        <a:avLst/>
                      </a:prstGeom>
                      <a:noFill/>
                      <a:ln>
                        <a:noFill/>
                      </a:ln>
                      <a:effectLst/>
                      <a:extLst/>
                    </p:spPr>
                  </p:pic>
                </p:oleObj>
              </mc:Fallback>
            </mc:AlternateContent>
          </a:graphicData>
        </a:graphic>
      </p:graphicFrame>
      <p:graphicFrame>
        <p:nvGraphicFramePr>
          <p:cNvPr id="25603" name="Object 3"/>
          <p:cNvGraphicFramePr>
            <a:graphicFrameLocks noGrp="1" noChangeAspect="1"/>
          </p:cNvGraphicFramePr>
          <p:nvPr>
            <p:ph sz="quarter" idx="3"/>
            <p:extLst>
              <p:ext uri="{D42A27DB-BD31-4B8C-83A1-F6EECF244321}">
                <p14:modId xmlns:p14="http://schemas.microsoft.com/office/powerpoint/2010/main" val="1957284139"/>
              </p:ext>
            </p:extLst>
          </p:nvPr>
        </p:nvGraphicFramePr>
        <p:xfrm>
          <a:off x="5580063" y="88900"/>
          <a:ext cx="1931080" cy="1697919"/>
        </p:xfrm>
        <a:graphic>
          <a:graphicData uri="http://schemas.openxmlformats.org/presentationml/2006/ole">
            <mc:AlternateContent xmlns:mc="http://schemas.openxmlformats.org/markup-compatibility/2006">
              <mc:Choice xmlns:v="urn:schemas-microsoft-com:vml" Requires="v">
                <p:oleObj spid="_x0000_s9645" name="Image" r:id="rId5" imgW="6425397" imgH="7009524" progId="Photoshop.Image.7">
                  <p:embed/>
                </p:oleObj>
              </mc:Choice>
              <mc:Fallback>
                <p:oleObj name="Image" r:id="rId5" imgW="6425397" imgH="7009524" progId="Photoshop.Image.7">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063" y="88900"/>
                        <a:ext cx="1931080" cy="1697919"/>
                      </a:xfrm>
                      <a:prstGeom prst="rect">
                        <a:avLst/>
                      </a:prstGeom>
                      <a:noFill/>
                      <a:ln>
                        <a:noFill/>
                      </a:ln>
                      <a:effectLst/>
                      <a:extLst/>
                    </p:spPr>
                  </p:pic>
                </p:oleObj>
              </mc:Fallback>
            </mc:AlternateContent>
          </a:graphicData>
        </a:graphic>
      </p:graphicFrame>
      <p:sp>
        <p:nvSpPr>
          <p:cNvPr id="25604" name="Rectangle 12"/>
          <p:cNvSpPr>
            <a:spLocks noChangeArrowheads="1"/>
          </p:cNvSpPr>
          <p:nvPr/>
        </p:nvSpPr>
        <p:spPr bwMode="auto">
          <a:xfrm>
            <a:off x="0" y="1699716"/>
            <a:ext cx="9324975" cy="6735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nSpc>
                <a:spcPts val="2600"/>
              </a:lnSpc>
            </a:pPr>
            <a:r>
              <a:rPr lang="ru-RU" sz="2400" dirty="0" smtClean="0">
                <a:latin typeface="Calibri" charset="0"/>
              </a:rPr>
              <a:t>     </a:t>
            </a:r>
          </a:p>
          <a:p>
            <a:pPr>
              <a:lnSpc>
                <a:spcPts val="2600"/>
              </a:lnSpc>
            </a:pPr>
            <a:r>
              <a:rPr lang="ru-RU" sz="2400" dirty="0">
                <a:latin typeface="Calibri" charset="0"/>
              </a:rPr>
              <a:t> </a:t>
            </a:r>
            <a:r>
              <a:rPr lang="ru-RU" sz="2400" dirty="0" smtClean="0">
                <a:latin typeface="Calibri" charset="0"/>
              </a:rPr>
              <a:t>     </a:t>
            </a:r>
            <a:r>
              <a:rPr lang="en-US" sz="2800" dirty="0">
                <a:latin typeface="Calibri" charset="0"/>
              </a:rPr>
              <a:t>The genetic code encodes sequences of 20 amino acids in proteins by means of 64 triplets - (three-letter words) that represent all possible combinations of these four letters </a:t>
            </a:r>
            <a:r>
              <a:rPr lang="en-US" sz="2800" dirty="0" smtClean="0">
                <a:latin typeface="Calibri" charset="0"/>
              </a:rPr>
              <a:t>(ATC, TTA, </a:t>
            </a:r>
            <a:r>
              <a:rPr lang="en-US" sz="2800" dirty="0">
                <a:latin typeface="Calibri" charset="0"/>
              </a:rPr>
              <a:t>...). Since </a:t>
            </a:r>
            <a:r>
              <a:rPr lang="en-US" sz="2800" b="1" dirty="0">
                <a:solidFill>
                  <a:srgbClr val="FF0000"/>
                </a:solidFill>
                <a:latin typeface="Calibri" charset="0"/>
              </a:rPr>
              <a:t>A = T = 2</a:t>
            </a:r>
            <a:r>
              <a:rPr lang="en-US" sz="2800" dirty="0">
                <a:latin typeface="Calibri" charset="0"/>
              </a:rPr>
              <a:t>, </a:t>
            </a:r>
            <a:r>
              <a:rPr lang="en-US" sz="2800" b="1" dirty="0">
                <a:solidFill>
                  <a:srgbClr val="FF0000"/>
                </a:solidFill>
                <a:latin typeface="Calibri" charset="0"/>
              </a:rPr>
              <a:t>C = G = 3</a:t>
            </a:r>
            <a:r>
              <a:rPr lang="en-US" sz="2800" dirty="0">
                <a:latin typeface="Calibri" charset="0"/>
              </a:rPr>
              <a:t>, each triplet has a numeric representation as a product of number of hydrogen bonds of its constituent letters. For example, the triplet ACT is represented by number </a:t>
            </a:r>
            <a:r>
              <a:rPr lang="en-US" sz="2800" dirty="0" smtClean="0">
                <a:latin typeface="Calibri" charset="0"/>
              </a:rPr>
              <a:t>2*3*2 </a:t>
            </a:r>
            <a:r>
              <a:rPr lang="en-US" sz="2800" dirty="0">
                <a:latin typeface="Calibri" charset="0"/>
              </a:rPr>
              <a:t>= 12</a:t>
            </a:r>
            <a:r>
              <a:rPr lang="en-US" sz="2800" dirty="0" smtClean="0">
                <a:latin typeface="Calibri" charset="0"/>
              </a:rPr>
              <a:t>.</a:t>
            </a:r>
          </a:p>
          <a:p>
            <a:pPr>
              <a:lnSpc>
                <a:spcPts val="2600"/>
              </a:lnSpc>
            </a:pPr>
            <a:r>
              <a:rPr lang="en-US" sz="2800" dirty="0" smtClean="0">
                <a:latin typeface="Calibri" charset="0"/>
              </a:rPr>
              <a:t>     Each </a:t>
            </a:r>
            <a:r>
              <a:rPr lang="en-US" sz="2800" dirty="0">
                <a:latin typeface="Calibri" charset="0"/>
              </a:rPr>
              <a:t>of </a:t>
            </a:r>
            <a:r>
              <a:rPr lang="en-US" sz="2800" dirty="0" smtClean="0">
                <a:latin typeface="Calibri" charset="0"/>
              </a:rPr>
              <a:t>64 triplets is </a:t>
            </a:r>
            <a:r>
              <a:rPr lang="en-US" sz="2800" dirty="0">
                <a:latin typeface="Calibri" charset="0"/>
              </a:rPr>
              <a:t>represented by one of numbers of hydrogen bonds </a:t>
            </a:r>
            <a:r>
              <a:rPr lang="en-US" sz="2800" dirty="0" smtClean="0">
                <a:latin typeface="Calibri" charset="0"/>
              </a:rPr>
              <a:t>2</a:t>
            </a:r>
            <a:r>
              <a:rPr lang="en-US" sz="2800" baseline="30000" dirty="0" smtClean="0">
                <a:latin typeface="Calibri" charset="0"/>
              </a:rPr>
              <a:t>3</a:t>
            </a:r>
            <a:r>
              <a:rPr lang="en-US" sz="2800" dirty="0" smtClean="0">
                <a:latin typeface="Calibri" charset="0"/>
              </a:rPr>
              <a:t>=</a:t>
            </a:r>
            <a:r>
              <a:rPr lang="en-US" sz="2800" b="1" dirty="0" smtClean="0">
                <a:solidFill>
                  <a:srgbClr val="FF0000"/>
                </a:solidFill>
                <a:latin typeface="Calibri" charset="0"/>
              </a:rPr>
              <a:t>8</a:t>
            </a:r>
            <a:r>
              <a:rPr lang="en-US" sz="2800" dirty="0">
                <a:latin typeface="Calibri" charset="0"/>
              </a:rPr>
              <a:t>, </a:t>
            </a:r>
            <a:r>
              <a:rPr lang="en-US" sz="2800" dirty="0" smtClean="0">
                <a:latin typeface="Calibri" charset="0"/>
              </a:rPr>
              <a:t>2</a:t>
            </a:r>
            <a:r>
              <a:rPr lang="en-US" sz="2800" baseline="30000" dirty="0" smtClean="0">
                <a:latin typeface="Calibri" charset="0"/>
              </a:rPr>
              <a:t>2</a:t>
            </a:r>
            <a:r>
              <a:rPr lang="en-US" sz="2800" dirty="0" smtClean="0">
                <a:latin typeface="Calibri" charset="0"/>
              </a:rPr>
              <a:t>*3=</a:t>
            </a:r>
            <a:r>
              <a:rPr lang="en-US" sz="2800" b="1" dirty="0" smtClean="0">
                <a:solidFill>
                  <a:srgbClr val="FF0000"/>
                </a:solidFill>
                <a:latin typeface="Calibri" charset="0"/>
              </a:rPr>
              <a:t>12</a:t>
            </a:r>
            <a:r>
              <a:rPr lang="en-US" sz="2800" dirty="0" smtClean="0">
                <a:latin typeface="Calibri" charset="0"/>
              </a:rPr>
              <a:t>, 2*3</a:t>
            </a:r>
            <a:r>
              <a:rPr lang="en-US" sz="2800" baseline="30000" dirty="0" smtClean="0">
                <a:latin typeface="Calibri" charset="0"/>
              </a:rPr>
              <a:t>2</a:t>
            </a:r>
            <a:r>
              <a:rPr lang="en-US" sz="2800" dirty="0" smtClean="0">
                <a:latin typeface="Calibri" charset="0"/>
              </a:rPr>
              <a:t>=</a:t>
            </a:r>
            <a:r>
              <a:rPr lang="en-US" sz="2800" b="1" dirty="0" smtClean="0">
                <a:solidFill>
                  <a:srgbClr val="FF0000"/>
                </a:solidFill>
                <a:latin typeface="Calibri" charset="0"/>
              </a:rPr>
              <a:t>18</a:t>
            </a:r>
            <a:r>
              <a:rPr lang="en-US" sz="2800" dirty="0">
                <a:latin typeface="Calibri" charset="0"/>
              </a:rPr>
              <a:t>, </a:t>
            </a:r>
            <a:r>
              <a:rPr lang="en-US" sz="2800" dirty="0" smtClean="0">
                <a:latin typeface="Calibri" charset="0"/>
              </a:rPr>
              <a:t>3</a:t>
            </a:r>
            <a:r>
              <a:rPr lang="en-US" sz="2800" baseline="30000" dirty="0" smtClean="0">
                <a:latin typeface="Calibri" charset="0"/>
              </a:rPr>
              <a:t>3</a:t>
            </a:r>
            <a:r>
              <a:rPr lang="en-US" sz="2800" dirty="0" smtClean="0">
                <a:latin typeface="Calibri" charset="0"/>
              </a:rPr>
              <a:t>=</a:t>
            </a:r>
            <a:r>
              <a:rPr lang="en-US" sz="2800" b="1" dirty="0" smtClean="0">
                <a:solidFill>
                  <a:srgbClr val="FF0000"/>
                </a:solidFill>
                <a:latin typeface="Calibri" charset="0"/>
              </a:rPr>
              <a:t>27</a:t>
            </a:r>
            <a:r>
              <a:rPr lang="en-US" sz="2800" dirty="0">
                <a:latin typeface="Calibri" charset="0"/>
              </a:rPr>
              <a:t>, the pairwise relations between which are equal to the quint 3/2 in varying integer degrees, </a:t>
            </a:r>
            <a:r>
              <a:rPr lang="en-US" sz="2800" dirty="0" smtClean="0">
                <a:latin typeface="Calibri" charset="0"/>
              </a:rPr>
              <a:t>for example, </a:t>
            </a:r>
            <a:r>
              <a:rPr lang="en-US" sz="2800" dirty="0">
                <a:latin typeface="Calibri" charset="0"/>
              </a:rPr>
              <a:t>27/8 = (3/2</a:t>
            </a:r>
            <a:r>
              <a:rPr lang="en-US" sz="2800" dirty="0" smtClean="0">
                <a:latin typeface="Calibri" charset="0"/>
              </a:rPr>
              <a:t>)</a:t>
            </a:r>
            <a:r>
              <a:rPr lang="en-US" sz="2800" baseline="30000" dirty="0" smtClean="0">
                <a:latin typeface="Calibri" charset="0"/>
              </a:rPr>
              <a:t>3</a:t>
            </a:r>
            <a:r>
              <a:rPr lang="en-US" sz="2800" dirty="0" smtClean="0">
                <a:latin typeface="Calibri" charset="0"/>
              </a:rPr>
              <a:t>, </a:t>
            </a:r>
            <a:r>
              <a:rPr lang="en-US" sz="2800" dirty="0">
                <a:latin typeface="Calibri" charset="0"/>
              </a:rPr>
              <a:t>18/8 = (3/2</a:t>
            </a:r>
            <a:r>
              <a:rPr lang="en-US" sz="2800" dirty="0" smtClean="0">
                <a:latin typeface="Calibri" charset="0"/>
              </a:rPr>
              <a:t>)</a:t>
            </a:r>
            <a:r>
              <a:rPr lang="en-US" sz="2800" baseline="30000" dirty="0" smtClean="0">
                <a:latin typeface="Calibri" charset="0"/>
              </a:rPr>
              <a:t>2</a:t>
            </a:r>
            <a:r>
              <a:rPr lang="en-US" sz="2800" dirty="0">
                <a:latin typeface="Calibri" charset="0"/>
              </a:rPr>
              <a:t>, etc. Accordingly, </a:t>
            </a:r>
            <a:r>
              <a:rPr lang="en-US" sz="2800" b="1" dirty="0">
                <a:solidFill>
                  <a:srgbClr val="FF0000"/>
                </a:solidFill>
                <a:latin typeface="Calibri" charset="0"/>
              </a:rPr>
              <a:t>each DNA molecule as a chain of hydrogen bonds is characterized by its own sequence of </a:t>
            </a:r>
            <a:r>
              <a:rPr lang="en-US" sz="2800" b="1" dirty="0" smtClean="0">
                <a:solidFill>
                  <a:srgbClr val="FF0000"/>
                </a:solidFill>
                <a:latin typeface="Calibri" charset="0"/>
              </a:rPr>
              <a:t>the quint </a:t>
            </a:r>
            <a:r>
              <a:rPr lang="en-US" sz="2800" b="1" dirty="0">
                <a:solidFill>
                  <a:srgbClr val="FF0000"/>
                </a:solidFill>
                <a:latin typeface="Calibri" charset="0"/>
              </a:rPr>
              <a:t>3/2 </a:t>
            </a:r>
            <a:r>
              <a:rPr lang="en-US" sz="2800" b="1" dirty="0" smtClean="0">
                <a:solidFill>
                  <a:srgbClr val="FF0000"/>
                </a:solidFill>
                <a:latin typeface="Calibri" charset="0"/>
              </a:rPr>
              <a:t> in </a:t>
            </a:r>
            <a:r>
              <a:rPr lang="en-US" sz="2800" b="1" dirty="0">
                <a:solidFill>
                  <a:srgbClr val="FF0000"/>
                </a:solidFill>
                <a:latin typeface="Calibri" charset="0"/>
              </a:rPr>
              <a:t>different </a:t>
            </a:r>
            <a:r>
              <a:rPr lang="en-US" sz="2800" b="1" dirty="0" smtClean="0">
                <a:solidFill>
                  <a:srgbClr val="FF0000"/>
                </a:solidFill>
                <a:latin typeface="Calibri" charset="0"/>
              </a:rPr>
              <a:t>integer degrees</a:t>
            </a:r>
            <a:r>
              <a:rPr lang="en-US" sz="2800" b="1" dirty="0">
                <a:solidFill>
                  <a:srgbClr val="FF0000"/>
                </a:solidFill>
                <a:latin typeface="Calibri" charset="0"/>
              </a:rPr>
              <a:t>.</a:t>
            </a:r>
          </a:p>
          <a:p>
            <a:pPr>
              <a:lnSpc>
                <a:spcPts val="2600"/>
              </a:lnSpc>
            </a:pPr>
            <a:endParaRPr lang="ru-RU" sz="2400" dirty="0">
              <a:solidFill>
                <a:srgbClr val="000000"/>
              </a:solidFill>
              <a:latin typeface="Calibri" charset="0"/>
            </a:endParaRPr>
          </a:p>
          <a:p>
            <a:pPr>
              <a:lnSpc>
                <a:spcPts val="2600"/>
              </a:lnSpc>
            </a:pPr>
            <a:endParaRPr lang="ru-RU" sz="2400" dirty="0" smtClean="0">
              <a:solidFill>
                <a:srgbClr val="000000"/>
              </a:solidFill>
              <a:latin typeface="Calibri" charset="0"/>
            </a:endParaRPr>
          </a:p>
          <a:p>
            <a:pPr>
              <a:lnSpc>
                <a:spcPts val="2600"/>
              </a:lnSpc>
            </a:pPr>
            <a:endParaRPr lang="ru-RU" sz="2400" dirty="0">
              <a:solidFill>
                <a:srgbClr val="000000"/>
              </a:solidFill>
              <a:latin typeface="Calibri" charset="0"/>
            </a:endParaRPr>
          </a:p>
          <a:p>
            <a:pPr>
              <a:lnSpc>
                <a:spcPts val="2600"/>
              </a:lnSpc>
            </a:pPr>
            <a:endParaRPr lang="ru-RU" sz="2400" dirty="0">
              <a:solidFill>
                <a:srgbClr val="000000"/>
              </a:solidFill>
              <a:latin typeface="Calibri" charset="0"/>
            </a:endParaRPr>
          </a:p>
          <a:p>
            <a:r>
              <a:rPr lang="ru-RU" sz="2000" dirty="0">
                <a:latin typeface="Calibri" charset="0"/>
              </a:rPr>
              <a:t>        </a:t>
            </a:r>
            <a:r>
              <a:rPr lang="en-US" sz="2000" dirty="0" smtClean="0">
                <a:latin typeface="Calibri" charset="0"/>
              </a:rPr>
              <a:t> </a:t>
            </a:r>
            <a:endParaRPr lang="ru-RU" sz="2000" dirty="0">
              <a:latin typeface="Calibri" charset="0"/>
            </a:endParaRPr>
          </a:p>
        </p:txBody>
      </p:sp>
    </p:spTree>
    <p:extLst>
      <p:ext uri="{BB962C8B-B14F-4D97-AF65-F5344CB8AC3E}">
        <p14:creationId xmlns:p14="http://schemas.microsoft.com/office/powerpoint/2010/main" val="374523626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8"/>
          </a:xfrm>
        </p:spPr>
        <p:txBody>
          <a:bodyPr>
            <a:normAutofit fontScale="90000"/>
          </a:bodyPr>
          <a:lstStyle/>
          <a:p>
            <a:pPr algn="just">
              <a:lnSpc>
                <a:spcPts val="2600"/>
              </a:lnSpc>
            </a:pP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ru-RU" sz="3200" dirty="0" smtClean="0"/>
              <a:t/>
            </a:r>
            <a:br>
              <a:rPr lang="ru-RU" sz="3200" dirty="0" smtClean="0"/>
            </a:br>
            <a:r>
              <a:rPr lang="en-US" sz="3200" dirty="0" smtClean="0"/>
              <a:t>  </a:t>
            </a:r>
            <a:br>
              <a:rPr lang="en-US" sz="3200" dirty="0" smtClean="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2800" b="1" dirty="0"/>
              <a:t/>
            </a:r>
            <a:br>
              <a:rPr lang="en-US" sz="2800" b="1" dirty="0"/>
            </a:br>
            <a:r>
              <a:rPr lang="ru-RU" sz="2800" b="1" dirty="0" smtClean="0"/>
              <a:t>  </a:t>
            </a:r>
            <a:r>
              <a:rPr lang="ru-RU" sz="3100" b="1" dirty="0" smtClean="0"/>
              <a:t> </a:t>
            </a:r>
            <a:r>
              <a:rPr lang="en-US" sz="3100" dirty="0"/>
              <a:t>If in DNA we consider pairs of adjacent triplets, then DNA molecule appears as a quint sequence of 7 kinds of numbers of hydrogen </a:t>
            </a:r>
            <a:r>
              <a:rPr lang="en-US" sz="3100" dirty="0" smtClean="0"/>
              <a:t>bonds</a:t>
            </a:r>
            <a:r>
              <a:rPr lang="ru-RU" sz="3100" dirty="0" smtClean="0"/>
              <a:t>: 2</a:t>
            </a:r>
            <a:r>
              <a:rPr lang="ru-RU" sz="3100" baseline="30000" dirty="0" smtClean="0"/>
              <a:t>6</a:t>
            </a:r>
            <a:r>
              <a:rPr lang="ru-RU" sz="3100" dirty="0"/>
              <a:t>=</a:t>
            </a:r>
            <a:r>
              <a:rPr lang="ru-RU" sz="3100" b="1" dirty="0">
                <a:solidFill>
                  <a:srgbClr val="FF0000"/>
                </a:solidFill>
              </a:rPr>
              <a:t>64</a:t>
            </a:r>
            <a:r>
              <a:rPr lang="ru-RU" sz="3100" dirty="0"/>
              <a:t>, 2</a:t>
            </a:r>
            <a:r>
              <a:rPr lang="ru-RU" sz="3100" baseline="30000" dirty="0"/>
              <a:t>5</a:t>
            </a:r>
            <a:r>
              <a:rPr lang="ru-RU" sz="3100" dirty="0"/>
              <a:t>*3=</a:t>
            </a:r>
            <a:r>
              <a:rPr lang="ru-RU" sz="3100" b="1" dirty="0">
                <a:solidFill>
                  <a:srgbClr val="FF0000"/>
                </a:solidFill>
              </a:rPr>
              <a:t>96</a:t>
            </a:r>
            <a:r>
              <a:rPr lang="ru-RU" sz="3100" dirty="0"/>
              <a:t>, 2</a:t>
            </a:r>
            <a:r>
              <a:rPr lang="ru-RU" sz="3100" baseline="30000" dirty="0"/>
              <a:t>4</a:t>
            </a:r>
            <a:r>
              <a:rPr lang="ru-RU" sz="3100" dirty="0"/>
              <a:t>*3</a:t>
            </a:r>
            <a:r>
              <a:rPr lang="ru-RU" sz="3100" baseline="30000" dirty="0"/>
              <a:t>2</a:t>
            </a:r>
            <a:r>
              <a:rPr lang="ru-RU" sz="3100" dirty="0"/>
              <a:t>=</a:t>
            </a:r>
            <a:r>
              <a:rPr lang="ru-RU" sz="3100" b="1" dirty="0">
                <a:solidFill>
                  <a:srgbClr val="FF0000"/>
                </a:solidFill>
              </a:rPr>
              <a:t>144</a:t>
            </a:r>
            <a:r>
              <a:rPr lang="ru-RU" sz="3100" dirty="0"/>
              <a:t>, 2</a:t>
            </a:r>
            <a:r>
              <a:rPr lang="ru-RU" sz="3100" baseline="30000" dirty="0"/>
              <a:t>3</a:t>
            </a:r>
            <a:r>
              <a:rPr lang="ru-RU" sz="3100" dirty="0"/>
              <a:t>*3</a:t>
            </a:r>
            <a:r>
              <a:rPr lang="ru-RU" sz="3100" baseline="30000" dirty="0"/>
              <a:t>3</a:t>
            </a:r>
            <a:r>
              <a:rPr lang="ru-RU" sz="3100" dirty="0"/>
              <a:t>=</a:t>
            </a:r>
            <a:r>
              <a:rPr lang="ru-RU" sz="3100" b="1" dirty="0">
                <a:solidFill>
                  <a:srgbClr val="FF0000"/>
                </a:solidFill>
              </a:rPr>
              <a:t>216</a:t>
            </a:r>
            <a:r>
              <a:rPr lang="ru-RU" sz="3100" dirty="0"/>
              <a:t>, 2</a:t>
            </a:r>
            <a:r>
              <a:rPr lang="ru-RU" sz="3100" baseline="30000" dirty="0"/>
              <a:t>2</a:t>
            </a:r>
            <a:r>
              <a:rPr lang="ru-RU" sz="3100" dirty="0"/>
              <a:t>*3</a:t>
            </a:r>
            <a:r>
              <a:rPr lang="ru-RU" sz="3100" baseline="30000" dirty="0"/>
              <a:t>4</a:t>
            </a:r>
            <a:r>
              <a:rPr lang="ru-RU" sz="3100" dirty="0"/>
              <a:t>=</a:t>
            </a:r>
            <a:r>
              <a:rPr lang="ru-RU" sz="3100" b="1" dirty="0">
                <a:solidFill>
                  <a:srgbClr val="FF0000"/>
                </a:solidFill>
              </a:rPr>
              <a:t>324</a:t>
            </a:r>
            <a:r>
              <a:rPr lang="ru-RU" sz="3100" dirty="0"/>
              <a:t>, 2*3</a:t>
            </a:r>
            <a:r>
              <a:rPr lang="ru-RU" sz="3100" baseline="30000" dirty="0"/>
              <a:t>5</a:t>
            </a:r>
            <a:r>
              <a:rPr lang="ru-RU" sz="3100" dirty="0"/>
              <a:t>=</a:t>
            </a:r>
            <a:r>
              <a:rPr lang="ru-RU" sz="3100" b="1" dirty="0" smtClean="0">
                <a:solidFill>
                  <a:srgbClr val="FF0000"/>
                </a:solidFill>
              </a:rPr>
              <a:t>486</a:t>
            </a:r>
            <a:r>
              <a:rPr lang="ru-RU" sz="3100" dirty="0" smtClean="0"/>
              <a:t>, 3</a:t>
            </a:r>
            <a:r>
              <a:rPr lang="ru-RU" sz="3100" baseline="30000" dirty="0" smtClean="0"/>
              <a:t>6</a:t>
            </a:r>
            <a:r>
              <a:rPr lang="ru-RU" sz="3100" dirty="0"/>
              <a:t>=</a:t>
            </a:r>
            <a:r>
              <a:rPr lang="ru-RU" sz="3100" b="1" dirty="0">
                <a:solidFill>
                  <a:srgbClr val="FF0000"/>
                </a:solidFill>
              </a:rPr>
              <a:t>729</a:t>
            </a:r>
            <a:r>
              <a:rPr lang="ru-RU" sz="3100" dirty="0"/>
              <a:t>. </a:t>
            </a:r>
            <a:r>
              <a:rPr lang="en-US" sz="3100" dirty="0">
                <a:solidFill>
                  <a:srgbClr val="000000"/>
                </a:solidFill>
              </a:rPr>
              <a:t>Pairwise ratios in this series of numbers are equal to the </a:t>
            </a:r>
            <a:r>
              <a:rPr lang="en-US" sz="3100" dirty="0" smtClean="0">
                <a:solidFill>
                  <a:srgbClr val="000000"/>
                </a:solidFill>
              </a:rPr>
              <a:t>quint </a:t>
            </a:r>
            <a:r>
              <a:rPr lang="en-US" sz="3100" dirty="0">
                <a:solidFill>
                  <a:srgbClr val="000000"/>
                </a:solidFill>
              </a:rPr>
              <a:t>3/2 in the same degrees as in the </a:t>
            </a:r>
            <a:r>
              <a:rPr lang="en-US" sz="3100" dirty="0" smtClean="0">
                <a:solidFill>
                  <a:srgbClr val="000000"/>
                </a:solidFill>
              </a:rPr>
              <a:t>Pythagoras </a:t>
            </a:r>
            <a:r>
              <a:rPr lang="en-US" sz="3100" dirty="0">
                <a:solidFill>
                  <a:srgbClr val="000000"/>
                </a:solidFill>
              </a:rPr>
              <a:t>7-stage scale</a:t>
            </a:r>
            <a:r>
              <a:rPr lang="en-US" sz="3100" dirty="0" smtClean="0">
                <a:solidFill>
                  <a:srgbClr val="000000"/>
                </a:solidFill>
              </a:rPr>
              <a:t>:</a:t>
            </a:r>
            <a:r>
              <a:rPr lang="en-US" sz="3100" dirty="0">
                <a:solidFill>
                  <a:srgbClr val="000000"/>
                </a:solidFill>
              </a:rPr>
              <a:t/>
            </a:r>
            <a:br>
              <a:rPr lang="en-US" sz="3100" dirty="0">
                <a:solidFill>
                  <a:srgbClr val="000000"/>
                </a:solidFill>
              </a:rPr>
            </a:br>
            <a:r>
              <a:rPr lang="en-US" sz="3100" dirty="0">
                <a:solidFill>
                  <a:srgbClr val="000000"/>
                </a:solidFill>
              </a:rPr>
              <a:t/>
            </a:r>
            <a:br>
              <a:rPr lang="en-US" sz="3100" dirty="0">
                <a:solidFill>
                  <a:srgbClr val="000000"/>
                </a:solidFill>
              </a:rPr>
            </a:br>
            <a:r>
              <a:rPr lang="en-US" sz="3100" b="1" dirty="0" smtClean="0"/>
              <a:t/>
            </a:r>
            <a:br>
              <a:rPr lang="en-US" sz="3100" b="1" dirty="0" smtClean="0"/>
            </a:br>
            <a:r>
              <a:rPr lang="en-US" sz="3100" dirty="0"/>
              <a:t/>
            </a:r>
            <a:br>
              <a:rPr lang="en-US" sz="3100" dirty="0"/>
            </a:br>
            <a:r>
              <a:rPr lang="en-US" sz="3100" dirty="0" smtClean="0"/>
              <a:t/>
            </a:r>
            <a:br>
              <a:rPr lang="en-US" sz="3100" dirty="0" smtClean="0"/>
            </a:br>
            <a:r>
              <a:rPr lang="en-US" sz="3100" dirty="0" smtClean="0"/>
              <a:t> </a:t>
            </a:r>
            <a:br>
              <a:rPr lang="en-US" sz="3100" dirty="0" smtClean="0"/>
            </a:br>
            <a:r>
              <a:rPr lang="en-US" sz="3100" dirty="0" smtClean="0"/>
              <a:t> </a:t>
            </a:r>
            <a:r>
              <a:rPr lang="en-US" sz="3100" dirty="0"/>
              <a:t>If, for example, the frequency of 87 Hz of the note "F" is compared to the number 64, then all the rest numbers of this set will correspond to the other notes of the Pythagoras scale. Then any sequence of triplets (</a:t>
            </a:r>
            <a:r>
              <a:rPr lang="en-US" sz="3100" dirty="0" err="1"/>
              <a:t>eg</a:t>
            </a:r>
            <a:r>
              <a:rPr lang="en-US" sz="3100" dirty="0"/>
              <a:t>, insulin gene GGC-ATC-GTT-GAA-CAG-TGT- ...) can be associated uniquely with a sequence of notes of the Pythagoras </a:t>
            </a:r>
            <a:r>
              <a:rPr lang="en-US" sz="3100" dirty="0" smtClean="0"/>
              <a:t>scale (“genetic music in the Pythagoras scale”).</a:t>
            </a:r>
            <a:br>
              <a:rPr lang="en-US" sz="3100"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ru-RU" sz="3200" dirty="0" smtClean="0"/>
              <a:t/>
            </a:r>
            <a:br>
              <a:rPr lang="ru-RU" sz="3200" dirty="0" smtClean="0"/>
            </a:br>
            <a:r>
              <a:rPr lang="en-US" sz="3200" dirty="0" smtClean="0"/>
              <a:t/>
            </a:r>
            <a:br>
              <a:rPr lang="en-US" sz="3200" dirty="0" smtClean="0"/>
            </a:br>
            <a:r>
              <a:rPr lang="en-US" sz="3200" dirty="0" smtClean="0"/>
              <a:t> </a:t>
            </a:r>
            <a:r>
              <a:rPr lang="ru-RU" dirty="0" smtClean="0"/>
              <a:t/>
            </a:r>
            <a:br>
              <a:rPr lang="ru-RU" dirty="0" smtClean="0"/>
            </a:br>
            <a:r>
              <a:rPr lang="en-US" dirty="0" smtClean="0"/>
              <a:t>   </a:t>
            </a:r>
            <a:r>
              <a:rPr lang="ru-RU" dirty="0" smtClean="0"/>
              <a:t>        </a:t>
            </a:r>
            <a:r>
              <a:rPr lang="en-US" dirty="0" smtClean="0"/>
              <a:t>      </a:t>
            </a:r>
            <a:r>
              <a:rPr lang="ru-RU" dirty="0" smtClean="0"/>
              <a:t/>
            </a:r>
            <a:br>
              <a:rPr lang="ru-RU" dirty="0" smtClean="0"/>
            </a:br>
            <a:r>
              <a:rPr lang="ru-RU" dirty="0" smtClean="0"/>
              <a:t> </a:t>
            </a:r>
            <a:br>
              <a:rPr lang="ru-RU" dirty="0" smtClean="0"/>
            </a:br>
            <a:endParaRPr lang="en-US" dirty="0"/>
          </a:p>
        </p:txBody>
      </p:sp>
      <p:sp>
        <p:nvSpPr>
          <p:cNvPr id="3" name="Subtitle 2"/>
          <p:cNvSpPr>
            <a:spLocks noGrp="1"/>
          </p:cNvSpPr>
          <p:nvPr>
            <p:ph type="subTitle" idx="1"/>
          </p:nvPr>
        </p:nvSpPr>
        <p:spPr>
          <a:xfrm flipV="1">
            <a:off x="1371600" y="6857999"/>
            <a:ext cx="6400800" cy="45719"/>
          </a:xfrm>
        </p:spPr>
        <p:txBody>
          <a:bodyPr>
            <a:normAutofit fontScale="25000" lnSpcReduction="20000"/>
          </a:bodyPr>
          <a:lstStyle/>
          <a:p>
            <a:endParaRPr lang="en-US" dirty="0"/>
          </a:p>
        </p:txBody>
      </p:sp>
      <p:sp>
        <p:nvSpPr>
          <p:cNvPr id="5" name="TextBox 4"/>
          <p:cNvSpPr txBox="1"/>
          <p:nvPr/>
        </p:nvSpPr>
        <p:spPr>
          <a:xfrm>
            <a:off x="4705048" y="3955143"/>
            <a:ext cx="184666" cy="369332"/>
          </a:xfrm>
          <a:prstGeom prst="rect">
            <a:avLst/>
          </a:prstGeom>
          <a:noFill/>
        </p:spPr>
        <p:txBody>
          <a:bodyPr wrap="none" rtlCol="0">
            <a:spAutoFit/>
          </a:bodyPr>
          <a:lstStyle/>
          <a:p>
            <a:endParaRPr lang="en-US" dirty="0"/>
          </a:p>
        </p:txBody>
      </p:sp>
      <p:pic>
        <p:nvPicPr>
          <p:cNvPr id="7" name="Picture 6"/>
          <p:cNvPicPr>
            <a:picLocks noChangeAspect="1"/>
          </p:cNvPicPr>
          <p:nvPr/>
        </p:nvPicPr>
        <p:blipFill>
          <a:blip r:embed="rId3"/>
          <a:stretch>
            <a:fillRect/>
          </a:stretch>
        </p:blipFill>
        <p:spPr>
          <a:xfrm>
            <a:off x="514756" y="2642462"/>
            <a:ext cx="8102339" cy="1135842"/>
          </a:xfrm>
          <a:prstGeom prst="rect">
            <a:avLst/>
          </a:prstGeom>
        </p:spPr>
      </p:pic>
    </p:spTree>
    <p:extLst>
      <p:ext uri="{BB962C8B-B14F-4D97-AF65-F5344CB8AC3E}">
        <p14:creationId xmlns:p14="http://schemas.microsoft.com/office/powerpoint/2010/main" val="210456600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a:xfrm>
            <a:off x="-44219" y="0"/>
            <a:ext cx="9144000" cy="3644900"/>
          </a:xfrm>
        </p:spPr>
        <p:txBody>
          <a:bodyPr>
            <a:normAutofit fontScale="90000"/>
          </a:bodyPr>
          <a:lstStyle/>
          <a:p>
            <a:pPr algn="l">
              <a:lnSpc>
                <a:spcPct val="80000"/>
              </a:lnSpc>
            </a:pPr>
            <a:r>
              <a:rPr lang="ru-RU" sz="2400" dirty="0">
                <a:latin typeface="Times New Roman" charset="0"/>
              </a:rPr>
              <a:t/>
            </a:r>
            <a:br>
              <a:rPr lang="ru-RU" sz="2400" dirty="0">
                <a:latin typeface="Times New Roman" charset="0"/>
              </a:rPr>
            </a:br>
            <a:r>
              <a:rPr lang="ru-RU" sz="2400" dirty="0">
                <a:latin typeface="Times New Roman" charset="0"/>
              </a:rPr>
              <a:t/>
            </a:r>
            <a:br>
              <a:rPr lang="ru-RU" sz="2400" dirty="0">
                <a:latin typeface="Times New Roman" charset="0"/>
              </a:rPr>
            </a:br>
            <a:r>
              <a:rPr lang="ru-RU" sz="2400" dirty="0">
                <a:latin typeface="Times New Roman" charset="0"/>
              </a:rPr>
              <a:t/>
            </a:r>
            <a:br>
              <a:rPr lang="ru-RU" sz="2400" dirty="0">
                <a:latin typeface="Times New Roman" charset="0"/>
              </a:rPr>
            </a:br>
            <a:r>
              <a:rPr lang="ru-RU" sz="2400" dirty="0">
                <a:latin typeface="Times New Roman" charset="0"/>
              </a:rPr>
              <a:t/>
            </a:r>
            <a:br>
              <a:rPr lang="ru-RU" sz="2400" dirty="0">
                <a:latin typeface="Times New Roman" charset="0"/>
              </a:rPr>
            </a:br>
            <a:r>
              <a:rPr lang="ru-RU" sz="2400" dirty="0">
                <a:latin typeface="Times New Roman" charset="0"/>
              </a:rPr>
              <a:t/>
            </a:r>
            <a:br>
              <a:rPr lang="ru-RU" sz="2400" dirty="0">
                <a:latin typeface="Times New Roman" charset="0"/>
              </a:rPr>
            </a:br>
            <a:r>
              <a:rPr lang="ru-RU" sz="3100" dirty="0" smtClean="0"/>
              <a:t>     </a:t>
            </a:r>
            <a:br>
              <a:rPr lang="ru-RU" sz="3100" dirty="0" smtClean="0"/>
            </a:br>
            <a:r>
              <a:rPr lang="ru-RU" sz="3100" dirty="0"/>
              <a:t/>
            </a:r>
            <a:br>
              <a:rPr lang="ru-RU" sz="3100" dirty="0"/>
            </a:br>
            <a:r>
              <a:rPr lang="ru-RU" sz="3100" dirty="0" smtClean="0"/>
              <a:t/>
            </a:r>
            <a:br>
              <a:rPr lang="ru-RU" sz="3100" dirty="0" smtClean="0"/>
            </a:br>
            <a:r>
              <a:rPr lang="ru-RU" sz="3100" dirty="0"/>
              <a:t/>
            </a:r>
            <a:br>
              <a:rPr lang="ru-RU" sz="3100" dirty="0"/>
            </a:br>
            <a:r>
              <a:rPr lang="ru-RU" sz="3100" dirty="0" smtClean="0"/>
              <a:t/>
            </a:r>
            <a:br>
              <a:rPr lang="ru-RU" sz="3100" dirty="0" smtClean="0"/>
            </a:br>
            <a:r>
              <a:rPr lang="ru-RU" sz="3100" dirty="0" smtClean="0"/>
              <a:t/>
            </a:r>
            <a:br>
              <a:rPr lang="ru-RU" sz="3100" dirty="0" smtClean="0"/>
            </a:br>
            <a:r>
              <a:rPr lang="ru-RU" sz="3100" dirty="0"/>
              <a:t/>
            </a:r>
            <a:br>
              <a:rPr lang="ru-RU" sz="3100" dirty="0"/>
            </a:br>
            <a:r>
              <a:rPr lang="ru-RU" sz="3100" dirty="0" smtClean="0"/>
              <a:t/>
            </a:r>
            <a:br>
              <a:rPr lang="ru-RU" sz="3100" dirty="0" smtClean="0"/>
            </a:br>
            <a:r>
              <a:rPr lang="ru-RU" sz="3100" dirty="0"/>
              <a:t/>
            </a:r>
            <a:br>
              <a:rPr lang="ru-RU" sz="3100" dirty="0"/>
            </a:br>
            <a:r>
              <a:rPr lang="ru-RU" sz="3100" dirty="0" smtClean="0"/>
              <a:t/>
            </a:r>
            <a:br>
              <a:rPr lang="ru-RU" sz="3100" dirty="0" smtClean="0"/>
            </a:br>
            <a:r>
              <a:rPr lang="ru-RU" sz="3600" dirty="0" smtClean="0"/>
              <a:t/>
            </a:r>
            <a:br>
              <a:rPr lang="ru-RU" sz="3600" dirty="0" smtClean="0"/>
            </a:br>
            <a:r>
              <a:rPr lang="ru-RU" sz="3600" dirty="0"/>
              <a:t> </a:t>
            </a:r>
            <a:r>
              <a:rPr lang="en-US" sz="3600" dirty="0" smtClean="0"/>
              <a:t/>
            </a:r>
            <a:br>
              <a:rPr lang="en-US" sz="3600" dirty="0" smtClean="0"/>
            </a:br>
            <a:r>
              <a:rPr lang="ru-RU" sz="3600" dirty="0" smtClean="0"/>
              <a:t> </a:t>
            </a:r>
            <a:r>
              <a:rPr lang="en-US" sz="3600" dirty="0"/>
              <a:t>The quint ratios are realized in DNA not only for the hydrogen bonds of complementary bases, but also for several other parameters, such as quantities of atoms in the rings of purines and </a:t>
            </a:r>
            <a:r>
              <a:rPr lang="en-US" sz="3600" dirty="0" err="1" smtClean="0"/>
              <a:t>pyrimidines</a:t>
            </a:r>
            <a:r>
              <a:rPr lang="en-US" sz="3600" dirty="0" smtClean="0"/>
              <a:t> </a:t>
            </a:r>
            <a:r>
              <a:rPr lang="en-US" sz="3600" dirty="0"/>
              <a:t>(numbers 9 and 6 with the ratio 3/2), or the amount of protons in the rings of complementary nitrogenous bases (numbers 60 and 40 with the ratio 3/2), and others. Chains of these parameters in DNA form their own sequences of </a:t>
            </a:r>
            <a:r>
              <a:rPr lang="en-US" sz="3600" dirty="0" smtClean="0"/>
              <a:t>quint, </a:t>
            </a:r>
            <a:r>
              <a:rPr lang="en-US" sz="3600" dirty="0"/>
              <a:t>which correspond to sequences of notes of quint scales. In other words, </a:t>
            </a:r>
            <a:r>
              <a:rPr lang="en-US" sz="3600" dirty="0" smtClean="0"/>
              <a:t>Nature </a:t>
            </a:r>
            <a:r>
              <a:rPr lang="en-US" sz="3600" dirty="0"/>
              <a:t>created DNA as a plexus of various sequences of quint ("quint polyphony of DNA").</a:t>
            </a:r>
            <a:r>
              <a:rPr lang="ru-RU" sz="3600" dirty="0" smtClean="0"/>
              <a:t/>
            </a:r>
            <a:br>
              <a:rPr lang="ru-RU" sz="3600" dirty="0" smtClean="0"/>
            </a:br>
            <a:r>
              <a:rPr lang="ru-RU" sz="3100" dirty="0" smtClean="0"/>
              <a:t>    </a:t>
            </a:r>
            <a:r>
              <a:rPr lang="en-US" sz="2400" dirty="0"/>
              <a:t/>
            </a:r>
            <a:br>
              <a:rPr lang="en-US" sz="2400" dirty="0"/>
            </a:br>
            <a:endParaRPr lang="ru-RU" sz="2400" dirty="0">
              <a:latin typeface="Times New Roman" charset="0"/>
            </a:endParaRPr>
          </a:p>
        </p:txBody>
      </p:sp>
      <p:sp>
        <p:nvSpPr>
          <p:cNvPr id="29700" name="Rectangle 3"/>
          <p:cNvSpPr>
            <a:spLocks noGrp="1" noChangeArrowheads="1"/>
          </p:cNvSpPr>
          <p:nvPr>
            <p:ph type="body" idx="1"/>
          </p:nvPr>
        </p:nvSpPr>
        <p:spPr>
          <a:xfrm flipV="1">
            <a:off x="0" y="6857999"/>
            <a:ext cx="9144000" cy="45719"/>
          </a:xfrm>
        </p:spPr>
        <p:txBody>
          <a:bodyPr>
            <a:normAutofit fontScale="25000" lnSpcReduction="20000"/>
          </a:bodyPr>
          <a:lstStyle/>
          <a:p>
            <a:pPr eaLnBrk="1" hangingPunct="1"/>
            <a:endParaRPr lang="en-US" dirty="0">
              <a:latin typeface="Arial" charset="0"/>
            </a:endParaRPr>
          </a:p>
        </p:txBody>
      </p:sp>
      <p:sp>
        <p:nvSpPr>
          <p:cNvPr id="29701"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8" name="Object 3"/>
          <p:cNvGraphicFramePr>
            <a:graphicFrameLocks noChangeAspect="1"/>
          </p:cNvGraphicFramePr>
          <p:nvPr>
            <p:extLst>
              <p:ext uri="{D42A27DB-BD31-4B8C-83A1-F6EECF244321}">
                <p14:modId xmlns:p14="http://schemas.microsoft.com/office/powerpoint/2010/main" val="821455969"/>
              </p:ext>
            </p:extLst>
          </p:nvPr>
        </p:nvGraphicFramePr>
        <p:xfrm>
          <a:off x="3063420" y="88901"/>
          <a:ext cx="3272727" cy="1881998"/>
        </p:xfrm>
        <a:graphic>
          <a:graphicData uri="http://schemas.openxmlformats.org/presentationml/2006/ole">
            <mc:AlternateContent xmlns:mc="http://schemas.openxmlformats.org/markup-compatibility/2006">
              <mc:Choice xmlns:v="urn:schemas-microsoft-com:vml" Requires="v">
                <p:oleObj spid="_x0000_s10455" name="Image" r:id="rId3" imgW="6425397" imgH="7009524" progId="Photoshop.Image.7">
                  <p:embed/>
                </p:oleObj>
              </mc:Choice>
              <mc:Fallback>
                <p:oleObj name="Image" r:id="rId3" imgW="6425397" imgH="7009524"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3420" y="88901"/>
                        <a:ext cx="3272727" cy="1881998"/>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33738293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8"/>
          </a:xfrm>
        </p:spPr>
        <p:txBody>
          <a:bodyPr>
            <a:normAutofit fontScale="90000"/>
          </a:bodyPr>
          <a:lstStyle/>
          <a:p>
            <a:pPr algn="just">
              <a:lnSpc>
                <a:spcPct val="80000"/>
              </a:lnSpc>
            </a:pP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ru-RU" sz="3200" dirty="0" smtClean="0"/>
              <a:t/>
            </a:r>
            <a:br>
              <a:rPr lang="ru-RU" sz="3200" dirty="0" smtClean="0"/>
            </a:br>
            <a:r>
              <a:rPr lang="en-US" sz="3200" dirty="0" smtClean="0"/>
              <a:t>  </a:t>
            </a:r>
            <a:br>
              <a:rPr lang="en-US" sz="3200" dirty="0" smtClean="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a:t/>
            </a:r>
            <a:br>
              <a:rPr lang="en-US" sz="3200" dirty="0"/>
            </a:br>
            <a:r>
              <a:rPr lang="en-US" sz="3200" dirty="0" smtClean="0"/>
              <a:t> </a:t>
            </a:r>
            <a:r>
              <a:rPr lang="en-US" sz="3100" dirty="0" smtClean="0"/>
              <a:t>            </a:t>
            </a:r>
            <a:r>
              <a:rPr lang="en-US" sz="3100" b="1" dirty="0" smtClean="0"/>
              <a:t>THE FAMILY OF QUINT GENETIC MATRICES</a:t>
            </a:r>
            <a:r>
              <a:rPr lang="en-US" sz="3100" b="1" dirty="0"/>
              <a:t/>
            </a:r>
            <a:br>
              <a:rPr lang="en-US" sz="3100" b="1" dirty="0"/>
            </a:br>
            <a:r>
              <a:rPr lang="ru-RU" sz="3100" dirty="0"/>
              <a:t> </a:t>
            </a:r>
            <a:r>
              <a:rPr lang="en-US" sz="3100" dirty="0"/>
              <a:t>In </a:t>
            </a:r>
            <a:r>
              <a:rPr lang="en-US" sz="3100" dirty="0" smtClean="0"/>
              <a:t>th</a:t>
            </a:r>
            <a:r>
              <a:rPr lang="en-US" sz="3100" dirty="0"/>
              <a:t>e</a:t>
            </a:r>
            <a:r>
              <a:rPr lang="ru-RU" sz="3100" dirty="0" smtClean="0"/>
              <a:t> </a:t>
            </a:r>
            <a:r>
              <a:rPr lang="en-US" sz="3100" dirty="0" smtClean="0"/>
              <a:t>Kronecker </a:t>
            </a:r>
            <a:r>
              <a:rPr lang="en-US" sz="3100" dirty="0"/>
              <a:t>family of matrices of genetic alphabets one can replace each of their components by number defined by its quantities of hydrogen bonds (based on </a:t>
            </a:r>
            <a:r>
              <a:rPr lang="en-US" sz="3100" b="1" dirty="0">
                <a:solidFill>
                  <a:srgbClr val="FF0000"/>
                </a:solidFill>
              </a:rPr>
              <a:t>A = T = 2</a:t>
            </a:r>
            <a:r>
              <a:rPr lang="en-US" sz="3100" dirty="0"/>
              <a:t>, </a:t>
            </a:r>
            <a:r>
              <a:rPr lang="en-US" sz="3100" b="1" dirty="0">
                <a:solidFill>
                  <a:srgbClr val="FF0000"/>
                </a:solidFill>
              </a:rPr>
              <a:t>C = G = 3</a:t>
            </a:r>
            <a:r>
              <a:rPr lang="en-US" sz="3100" dirty="0" smtClean="0"/>
              <a:t>). In this case the family of numeric matrices arise, which are </a:t>
            </a:r>
            <a:r>
              <a:rPr lang="en-US" sz="3100" dirty="0"/>
              <a:t>called "quint matrices" since the ratio 3/2 characterizes </a:t>
            </a:r>
            <a:r>
              <a:rPr lang="en-US" sz="3100" dirty="0" smtClean="0"/>
              <a:t>many parts of them.</a:t>
            </a:r>
            <a:br>
              <a:rPr lang="en-US" sz="3100" dirty="0" smtClean="0"/>
            </a:br>
            <a:r>
              <a:rPr lang="en-US" sz="3100" dirty="0"/>
              <a:t/>
            </a:r>
            <a:br>
              <a:rPr lang="en-US" sz="3100" dirty="0"/>
            </a:br>
            <a:r>
              <a:rPr lang="en-US" sz="3600" dirty="0" smtClean="0"/>
              <a:t/>
            </a:r>
            <a:br>
              <a:rPr lang="en-US" sz="3600" dirty="0" smtClean="0"/>
            </a:br>
            <a:r>
              <a:rPr lang="en-US" sz="3600" dirty="0" smtClean="0"/>
              <a:t/>
            </a:r>
            <a:br>
              <a:rPr lang="en-US" sz="3600" dirty="0" smtClean="0"/>
            </a:br>
            <a:r>
              <a:rPr lang="en-US" sz="3600" dirty="0"/>
              <a:t/>
            </a:r>
            <a:br>
              <a:rPr lang="en-US" sz="3600" dirty="0"/>
            </a:br>
            <a:r>
              <a:rPr lang="en-US" sz="3600" dirty="0" smtClean="0"/>
              <a:t/>
            </a:r>
            <a:br>
              <a:rPr lang="en-US" sz="3600" dirty="0" smtClean="0"/>
            </a:br>
            <a:r>
              <a:rPr lang="en-US" sz="3600" dirty="0"/>
              <a:t/>
            </a:r>
            <a:br>
              <a:rPr lang="en-US" sz="3600" dirty="0"/>
            </a:br>
            <a:r>
              <a:rPr lang="en-US" sz="3600" dirty="0" smtClean="0"/>
              <a:t/>
            </a:r>
            <a:br>
              <a:rPr lang="en-US" sz="3600" dirty="0" smtClean="0"/>
            </a:br>
            <a:r>
              <a:rPr lang="en-US" sz="3600" dirty="0"/>
              <a:t/>
            </a:r>
            <a:br>
              <a:rPr lang="en-US" sz="3600" dirty="0"/>
            </a:br>
            <a:r>
              <a:rPr lang="en-US" sz="2800" b="1" dirty="0" smtClean="0"/>
              <a:t/>
            </a:r>
            <a:br>
              <a:rPr lang="en-US" sz="2800" b="1" dirty="0" smtClean="0"/>
            </a:br>
            <a:r>
              <a:rPr lang="ru-RU" sz="2800" b="1" dirty="0" smtClean="0"/>
              <a:t/>
            </a:r>
            <a:br>
              <a:rPr lang="ru-RU" sz="2800" b="1" dirty="0" smtClean="0"/>
            </a:br>
            <a:r>
              <a:rPr lang="ru-RU" sz="2800" b="1" dirty="0"/>
              <a:t/>
            </a:r>
            <a:br>
              <a:rPr lang="ru-RU" sz="2800" b="1" dirty="0"/>
            </a:br>
            <a:r>
              <a:rPr lang="ru-RU" sz="2800" b="1" dirty="0" smtClean="0"/>
              <a:t/>
            </a:r>
            <a:br>
              <a:rPr lang="ru-RU" sz="2800" b="1" dirty="0" smtClean="0"/>
            </a:br>
            <a:r>
              <a:rPr lang="en-US" sz="2800" b="1" dirty="0" smtClean="0"/>
              <a:t/>
            </a:r>
            <a:br>
              <a:rPr lang="en-US" sz="2800" b="1" dirty="0" smtClean="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ru-RU" sz="3200" dirty="0" smtClean="0"/>
              <a:t/>
            </a:r>
            <a:br>
              <a:rPr lang="ru-RU" sz="3200" dirty="0" smtClean="0"/>
            </a:br>
            <a:r>
              <a:rPr lang="en-US" sz="3200" dirty="0" smtClean="0"/>
              <a:t/>
            </a:r>
            <a:br>
              <a:rPr lang="en-US" sz="3200" dirty="0" smtClean="0"/>
            </a:br>
            <a:r>
              <a:rPr lang="en-US" sz="3200" dirty="0" smtClean="0"/>
              <a:t> </a:t>
            </a:r>
            <a:r>
              <a:rPr lang="ru-RU" dirty="0" smtClean="0"/>
              <a:t/>
            </a:r>
            <a:br>
              <a:rPr lang="ru-RU" dirty="0" smtClean="0"/>
            </a:br>
            <a:r>
              <a:rPr lang="en-US" dirty="0" smtClean="0"/>
              <a:t>   </a:t>
            </a:r>
            <a:r>
              <a:rPr lang="ru-RU" dirty="0" smtClean="0"/>
              <a:t>        </a:t>
            </a:r>
            <a:r>
              <a:rPr lang="en-US" dirty="0" smtClean="0"/>
              <a:t>      </a:t>
            </a:r>
            <a:r>
              <a:rPr lang="ru-RU" dirty="0" smtClean="0"/>
              <a:t/>
            </a:r>
            <a:br>
              <a:rPr lang="ru-RU" dirty="0" smtClean="0"/>
            </a:br>
            <a:r>
              <a:rPr lang="ru-RU" dirty="0" smtClean="0"/>
              <a:t> </a:t>
            </a:r>
            <a:br>
              <a:rPr lang="ru-RU" dirty="0" smtClean="0"/>
            </a:br>
            <a:endParaRPr lang="en-US" dirty="0"/>
          </a:p>
        </p:txBody>
      </p:sp>
      <p:sp>
        <p:nvSpPr>
          <p:cNvPr id="3" name="Subtitle 2"/>
          <p:cNvSpPr>
            <a:spLocks noGrp="1"/>
          </p:cNvSpPr>
          <p:nvPr>
            <p:ph type="subTitle" idx="1"/>
          </p:nvPr>
        </p:nvSpPr>
        <p:spPr>
          <a:xfrm flipV="1">
            <a:off x="1371600" y="6857999"/>
            <a:ext cx="6400800" cy="45719"/>
          </a:xfrm>
        </p:spPr>
        <p:txBody>
          <a:bodyPr>
            <a:normAutofit fontScale="25000" lnSpcReduction="20000"/>
          </a:bodyPr>
          <a:lstStyle/>
          <a:p>
            <a:endParaRPr lang="en-US" dirty="0"/>
          </a:p>
        </p:txBody>
      </p:sp>
      <p:pic>
        <p:nvPicPr>
          <p:cNvPr id="6" name="Picture 5"/>
          <p:cNvPicPr>
            <a:picLocks noChangeAspect="1"/>
          </p:cNvPicPr>
          <p:nvPr/>
        </p:nvPicPr>
        <p:blipFill>
          <a:blip r:embed="rId3"/>
          <a:stretch>
            <a:fillRect/>
          </a:stretch>
        </p:blipFill>
        <p:spPr>
          <a:xfrm>
            <a:off x="160271" y="2520355"/>
            <a:ext cx="8823751" cy="2039537"/>
          </a:xfrm>
          <a:prstGeom prst="rect">
            <a:avLst/>
          </a:prstGeom>
        </p:spPr>
      </p:pic>
      <p:pic>
        <p:nvPicPr>
          <p:cNvPr id="5" name="Picture 4"/>
          <p:cNvPicPr>
            <a:picLocks noChangeAspect="1"/>
          </p:cNvPicPr>
          <p:nvPr/>
        </p:nvPicPr>
        <p:blipFill>
          <a:blip r:embed="rId4"/>
          <a:stretch>
            <a:fillRect/>
          </a:stretch>
        </p:blipFill>
        <p:spPr>
          <a:xfrm>
            <a:off x="3388172" y="4559892"/>
            <a:ext cx="4991100" cy="2188631"/>
          </a:xfrm>
          <a:prstGeom prst="rect">
            <a:avLst/>
          </a:prstGeom>
        </p:spPr>
      </p:pic>
      <p:pic>
        <p:nvPicPr>
          <p:cNvPr id="7" name="Picture 6"/>
          <p:cNvPicPr>
            <a:picLocks noChangeAspect="1"/>
          </p:cNvPicPr>
          <p:nvPr/>
        </p:nvPicPr>
        <p:blipFill>
          <a:blip r:embed="rId5"/>
          <a:stretch>
            <a:fillRect/>
          </a:stretch>
        </p:blipFill>
        <p:spPr>
          <a:xfrm>
            <a:off x="840012" y="4644559"/>
            <a:ext cx="1790700" cy="1168400"/>
          </a:xfrm>
          <a:prstGeom prst="rect">
            <a:avLst/>
          </a:prstGeom>
        </p:spPr>
      </p:pic>
    </p:spTree>
    <p:extLst>
      <p:ext uri="{BB962C8B-B14F-4D97-AF65-F5344CB8AC3E}">
        <p14:creationId xmlns:p14="http://schemas.microsoft.com/office/powerpoint/2010/main" val="136062570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Заголовок 1"/>
          <p:cNvSpPr>
            <a:spLocks noGrp="1"/>
          </p:cNvSpPr>
          <p:nvPr>
            <p:ph type="title"/>
          </p:nvPr>
        </p:nvSpPr>
        <p:spPr>
          <a:xfrm>
            <a:off x="0" y="0"/>
            <a:ext cx="9144000" cy="6858000"/>
          </a:xfrm>
        </p:spPr>
        <p:txBody>
          <a:bodyPr>
            <a:normAutofit fontScale="90000"/>
          </a:bodyPr>
          <a:lstStyle/>
          <a:p>
            <a:pPr algn="just">
              <a:lnSpc>
                <a:spcPct val="80000"/>
              </a:lnSpc>
            </a:pPr>
            <a:r>
              <a:rPr lang="en-US" sz="2900" dirty="0" smtClean="0">
                <a:latin typeface="Calibri" charset="0"/>
              </a:rPr>
              <a:t/>
            </a:r>
            <a:br>
              <a:rPr lang="en-US" sz="2900" dirty="0" smtClean="0">
                <a:latin typeface="Calibri" charset="0"/>
              </a:rPr>
            </a:br>
            <a:r>
              <a:rPr lang="en-US" sz="2900" dirty="0">
                <a:latin typeface="Calibri" charset="0"/>
              </a:rPr>
              <a:t/>
            </a:r>
            <a:br>
              <a:rPr lang="en-US" sz="2900" dirty="0">
                <a:latin typeface="Calibri" charset="0"/>
              </a:rPr>
            </a:br>
            <a:r>
              <a:rPr lang="en-US" sz="3200" dirty="0">
                <a:latin typeface="Calibri" charset="0"/>
              </a:rPr>
              <a:t/>
            </a:r>
            <a:br>
              <a:rPr lang="en-US" sz="3200" dirty="0">
                <a:latin typeface="Calibri" charset="0"/>
              </a:rPr>
            </a:br>
            <a:r>
              <a:rPr lang="en-US" sz="3200" dirty="0">
                <a:latin typeface="Calibri" charset="0"/>
              </a:rPr>
              <a:t/>
            </a:r>
            <a:br>
              <a:rPr lang="en-US" sz="3200" dirty="0">
                <a:latin typeface="Calibri" charset="0"/>
              </a:rPr>
            </a:br>
            <a:r>
              <a:rPr lang="ru-RU" sz="3200" dirty="0"/>
              <a:t> </a:t>
            </a:r>
            <a:r>
              <a:rPr lang="ru-RU" sz="3200" dirty="0" smtClean="0"/>
              <a:t/>
            </a:r>
            <a:br>
              <a:rPr lang="ru-RU" sz="3200" dirty="0" smtClean="0"/>
            </a:br>
            <a:r>
              <a:rPr lang="ru-RU" sz="3200" dirty="0"/>
              <a:t/>
            </a:r>
            <a:br>
              <a:rPr lang="ru-RU" sz="3200" dirty="0"/>
            </a:br>
            <a:r>
              <a:rPr lang="ru-RU" sz="3200" dirty="0" smtClean="0"/>
              <a:t/>
            </a:r>
            <a:br>
              <a:rPr lang="ru-RU" sz="3200" dirty="0" smtClean="0"/>
            </a:br>
            <a:r>
              <a:rPr lang="ru-RU" sz="3200" dirty="0"/>
              <a:t/>
            </a:r>
            <a:br>
              <a:rPr lang="ru-RU" sz="3200" dirty="0"/>
            </a:br>
            <a:r>
              <a:rPr lang="ru-RU" sz="3200" dirty="0" smtClean="0"/>
              <a:t/>
            </a:r>
            <a:br>
              <a:rPr lang="ru-RU" sz="3200" dirty="0" smtClean="0"/>
            </a:br>
            <a:r>
              <a:rPr lang="ru-RU" sz="3200" dirty="0"/>
              <a:t/>
            </a:r>
            <a:br>
              <a:rPr lang="ru-RU" sz="3200" dirty="0"/>
            </a:br>
            <a:r>
              <a:rPr lang="ru-RU" sz="3200" dirty="0" smtClean="0"/>
              <a:t/>
            </a:r>
            <a:br>
              <a:rPr lang="ru-RU" sz="3200" dirty="0" smtClean="0"/>
            </a:br>
            <a:r>
              <a:rPr lang="en-US" sz="3600" dirty="0"/>
              <a:t>In particular, the sets of numbers in each of </a:t>
            </a:r>
            <a:r>
              <a:rPr lang="en-US" sz="3600" dirty="0" smtClean="0"/>
              <a:t>quint matrices </a:t>
            </a:r>
            <a:r>
              <a:rPr lang="en-US" sz="3600" dirty="0"/>
              <a:t>form a quint sequence, the totality of which is represented by the numerical triangle:</a:t>
            </a:r>
            <a:r>
              <a:rPr lang="ru-RU" sz="3200" dirty="0"/>
              <a:t/>
            </a:r>
            <a:br>
              <a:rPr lang="ru-RU" sz="3200" dirty="0"/>
            </a:br>
            <a:r>
              <a:rPr lang="ru-RU" sz="3200" dirty="0" smtClean="0"/>
              <a:t/>
            </a:r>
            <a:br>
              <a:rPr lang="ru-RU" sz="3200" dirty="0" smtClean="0"/>
            </a:br>
            <a:r>
              <a:rPr lang="ru-RU" sz="3200" dirty="0"/>
              <a:t/>
            </a:r>
            <a:br>
              <a:rPr lang="ru-RU" sz="3200" dirty="0"/>
            </a:br>
            <a:r>
              <a:rPr lang="ru-RU" sz="3200" dirty="0" smtClean="0"/>
              <a:t/>
            </a:r>
            <a:br>
              <a:rPr lang="ru-RU" sz="3200" dirty="0" smtClean="0"/>
            </a:br>
            <a:r>
              <a:rPr lang="ru-RU" sz="3200" dirty="0"/>
              <a:t/>
            </a:r>
            <a:br>
              <a:rPr lang="ru-RU" sz="3200" dirty="0"/>
            </a:br>
            <a:r>
              <a:rPr lang="ru-RU" sz="3200" dirty="0" smtClean="0"/>
              <a:t/>
            </a:r>
            <a:br>
              <a:rPr lang="ru-RU" sz="3200" dirty="0" smtClean="0"/>
            </a:br>
            <a:r>
              <a:rPr lang="en-US" sz="3600" dirty="0">
                <a:cs typeface="Times New Roman" charset="0"/>
              </a:rPr>
              <a:t>But</a:t>
            </a:r>
            <a:r>
              <a:rPr lang="en-US" sz="3600" dirty="0">
                <a:solidFill>
                  <a:srgbClr val="FF0000"/>
                </a:solidFill>
                <a:cs typeface="Times New Roman" charset="0"/>
              </a:rPr>
              <a:t> this genetic triangle was published  2000 (!) years ago</a:t>
            </a:r>
            <a:r>
              <a:rPr lang="en-US" sz="3600" dirty="0">
                <a:cs typeface="Times New Roman" charset="0"/>
              </a:rPr>
              <a:t> by </a:t>
            </a:r>
            <a:r>
              <a:rPr lang="en-US" sz="3600" dirty="0" err="1">
                <a:cs typeface="Times New Roman" charset="0"/>
              </a:rPr>
              <a:t>Nichomachus</a:t>
            </a:r>
            <a:r>
              <a:rPr lang="en-US" sz="3600" dirty="0">
                <a:cs typeface="Times New Roman" charset="0"/>
              </a:rPr>
              <a:t> of </a:t>
            </a:r>
            <a:r>
              <a:rPr lang="en-US" sz="3600" dirty="0" err="1">
                <a:cs typeface="Times New Roman" charset="0"/>
              </a:rPr>
              <a:t>Gerasa</a:t>
            </a:r>
            <a:r>
              <a:rPr lang="en-US" sz="3600" dirty="0">
                <a:cs typeface="Times New Roman" charset="0"/>
              </a:rPr>
              <a:t> in his famous book “Introduction into arithmetic”. </a:t>
            </a:r>
            <a:r>
              <a:rPr lang="en-US" sz="3600" dirty="0" smtClean="0">
                <a:cs typeface="Times New Roman" charset="0"/>
              </a:rPr>
              <a:t/>
            </a:r>
            <a:br>
              <a:rPr lang="en-US" sz="3600" dirty="0" smtClean="0">
                <a:cs typeface="Times New Roman" charset="0"/>
              </a:rPr>
            </a:br>
            <a:r>
              <a:rPr lang="en-US" sz="3600" dirty="0"/>
              <a:t/>
            </a:r>
            <a:br>
              <a:rPr lang="en-US" sz="3600" dirty="0"/>
            </a:br>
            <a:r>
              <a:rPr lang="en-US" sz="3600" dirty="0"/>
              <a:t> </a:t>
            </a:r>
            <a:br>
              <a:rPr lang="en-US" sz="3600" dirty="0"/>
            </a:br>
            <a:r>
              <a:rPr lang="ru-RU" sz="3200" dirty="0" smtClean="0"/>
              <a:t/>
            </a:r>
            <a:br>
              <a:rPr lang="ru-RU" sz="3200" dirty="0" smtClean="0"/>
            </a:br>
            <a:endParaRPr lang="ru-RU" sz="2900" dirty="0">
              <a:latin typeface="Calibri" charset="0"/>
            </a:endParaRPr>
          </a:p>
        </p:txBody>
      </p:sp>
      <p:pic>
        <p:nvPicPr>
          <p:cNvPr id="2" name="Picture 1"/>
          <p:cNvPicPr>
            <a:picLocks noChangeAspect="1"/>
          </p:cNvPicPr>
          <p:nvPr/>
        </p:nvPicPr>
        <p:blipFill>
          <a:blip r:embed="rId2"/>
          <a:stretch>
            <a:fillRect/>
          </a:stretch>
        </p:blipFill>
        <p:spPr>
          <a:xfrm>
            <a:off x="1347394" y="0"/>
            <a:ext cx="6258313" cy="2566024"/>
          </a:xfrm>
          <a:prstGeom prst="rect">
            <a:avLst/>
          </a:prstGeom>
        </p:spPr>
      </p:pic>
      <p:sp>
        <p:nvSpPr>
          <p:cNvPr id="3" name="TextBox 2"/>
          <p:cNvSpPr txBox="1"/>
          <p:nvPr/>
        </p:nvSpPr>
        <p:spPr>
          <a:xfrm>
            <a:off x="2080381" y="3314095"/>
            <a:ext cx="184666" cy="369332"/>
          </a:xfrm>
          <a:prstGeom prst="rect">
            <a:avLst/>
          </a:prstGeom>
          <a:noFill/>
        </p:spPr>
        <p:txBody>
          <a:bodyPr wrap="none" rtlCol="0">
            <a:spAutoFit/>
          </a:bodyPr>
          <a:lstStyle/>
          <a:p>
            <a:endParaRPr lang="en-US" dirty="0"/>
          </a:p>
        </p:txBody>
      </p:sp>
      <p:pic>
        <p:nvPicPr>
          <p:cNvPr id="4" name="Picture 3"/>
          <p:cNvPicPr>
            <a:picLocks noChangeAspect="1"/>
          </p:cNvPicPr>
          <p:nvPr/>
        </p:nvPicPr>
        <p:blipFill>
          <a:blip r:embed="rId3"/>
          <a:stretch>
            <a:fillRect/>
          </a:stretch>
        </p:blipFill>
        <p:spPr>
          <a:xfrm>
            <a:off x="2552111" y="3746685"/>
            <a:ext cx="3024434" cy="1717392"/>
          </a:xfrm>
          <a:prstGeom prst="rect">
            <a:avLst/>
          </a:prstGeom>
        </p:spPr>
      </p:pic>
      <p:sp>
        <p:nvSpPr>
          <p:cNvPr id="5" name="TextBox 4"/>
          <p:cNvSpPr txBox="1"/>
          <p:nvPr/>
        </p:nvSpPr>
        <p:spPr>
          <a:xfrm>
            <a:off x="2963333" y="4874381"/>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6737722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Заголовок 1"/>
          <p:cNvSpPr>
            <a:spLocks noGrp="1"/>
          </p:cNvSpPr>
          <p:nvPr>
            <p:ph type="title"/>
          </p:nvPr>
        </p:nvSpPr>
        <p:spPr>
          <a:xfrm>
            <a:off x="0" y="0"/>
            <a:ext cx="9144000" cy="6858000"/>
          </a:xfrm>
        </p:spPr>
        <p:txBody>
          <a:bodyPr rtlCol="0">
            <a:normAutofit fontScale="90000"/>
          </a:bodyPr>
          <a:lstStyle/>
          <a:p>
            <a:pPr algn="l" eaLnBrk="1" fontAlgn="auto" hangingPunct="1">
              <a:lnSpc>
                <a:spcPct val="80000"/>
              </a:lnSpc>
              <a:spcAft>
                <a:spcPts val="0"/>
              </a:spcAft>
              <a:defRPr/>
            </a:pPr>
            <a:r>
              <a:rPr lang="ru-RU" sz="2400" dirty="0">
                <a:latin typeface="Times New Roman" charset="0"/>
                <a:ea typeface="+mj-ea"/>
                <a:cs typeface="Times New Roman" charset="0"/>
              </a:rPr>
              <a:t> </a:t>
            </a:r>
            <a:r>
              <a:rPr lang="en-US" sz="2400" dirty="0">
                <a:latin typeface="Times New Roman" charset="0"/>
                <a:ea typeface="+mj-ea"/>
                <a:cs typeface="Times New Roman" charset="0"/>
              </a:rPr>
              <a:t/>
            </a:r>
            <a:br>
              <a:rPr lang="en-US" sz="2400" dirty="0">
                <a:latin typeface="Times New Roman" charset="0"/>
                <a:ea typeface="+mj-ea"/>
                <a:cs typeface="Times New Roman" charset="0"/>
              </a:rPr>
            </a:br>
            <a:r>
              <a:rPr lang="en-US" sz="2400" dirty="0">
                <a:latin typeface="Times New Roman" charset="0"/>
                <a:ea typeface="+mj-ea"/>
                <a:cs typeface="Times New Roman" charset="0"/>
              </a:rPr>
              <a:t/>
            </a:r>
            <a:br>
              <a:rPr lang="en-US" sz="2400" dirty="0">
                <a:latin typeface="Times New Roman" charset="0"/>
                <a:ea typeface="+mj-ea"/>
                <a:cs typeface="Times New Roman" charset="0"/>
              </a:rPr>
            </a:br>
            <a:r>
              <a:rPr lang="en-US" sz="2400" dirty="0">
                <a:latin typeface="Times New Roman" charset="0"/>
                <a:ea typeface="+mj-ea"/>
                <a:cs typeface="Times New Roman" charset="0"/>
              </a:rPr>
              <a:t/>
            </a:r>
            <a:br>
              <a:rPr lang="en-US" sz="2400" dirty="0">
                <a:latin typeface="Times New Roman" charset="0"/>
                <a:ea typeface="+mj-ea"/>
                <a:cs typeface="Times New Roman" charset="0"/>
              </a:rPr>
            </a:br>
            <a:r>
              <a:rPr lang="en-US" sz="2400" dirty="0">
                <a:latin typeface="Times New Roman" charset="0"/>
                <a:ea typeface="+mj-ea"/>
                <a:cs typeface="Times New Roman" charset="0"/>
              </a:rPr>
              <a:t/>
            </a:r>
            <a:br>
              <a:rPr lang="en-US" sz="2400" dirty="0">
                <a:latin typeface="Times New Roman" charset="0"/>
                <a:ea typeface="+mj-ea"/>
                <a:cs typeface="Times New Roman" charset="0"/>
              </a:rPr>
            </a:br>
            <a:r>
              <a:rPr lang="en-US" sz="2400" dirty="0" smtClean="0">
                <a:latin typeface="Times New Roman" charset="0"/>
                <a:ea typeface="+mj-ea"/>
                <a:cs typeface="Times New Roman" charset="0"/>
              </a:rPr>
              <a:t>   </a:t>
            </a:r>
            <a:r>
              <a:rPr lang="ru-RU" sz="2400" dirty="0" smtClean="0">
                <a:latin typeface="Times New Roman" charset="0"/>
                <a:ea typeface="+mj-ea"/>
                <a:cs typeface="Times New Roman" charset="0"/>
              </a:rPr>
              <a:t>3    </a:t>
            </a:r>
            <a:r>
              <a:rPr lang="ru-RU" sz="2400" dirty="0">
                <a:latin typeface="Times New Roman" charset="0"/>
                <a:ea typeface="+mj-ea"/>
                <a:cs typeface="Times New Roman" charset="0"/>
              </a:rPr>
              <a:t>9    27    81    243 ….</a:t>
            </a:r>
            <a:br>
              <a:rPr lang="ru-RU" sz="2400" dirty="0">
                <a:latin typeface="Times New Roman" charset="0"/>
                <a:ea typeface="+mj-ea"/>
                <a:cs typeface="Times New Roman" charset="0"/>
              </a:rPr>
            </a:br>
            <a:r>
              <a:rPr lang="ru-RU" sz="2400" dirty="0">
                <a:latin typeface="Times New Roman" charset="0"/>
                <a:ea typeface="+mj-ea"/>
                <a:cs typeface="Times New Roman" charset="0"/>
              </a:rPr>
              <a:t>   2    6    18    54    162 ….</a:t>
            </a:r>
            <a:br>
              <a:rPr lang="ru-RU" sz="2400" dirty="0">
                <a:latin typeface="Times New Roman" charset="0"/>
                <a:ea typeface="+mj-ea"/>
                <a:cs typeface="Times New Roman" charset="0"/>
              </a:rPr>
            </a:br>
            <a:r>
              <a:rPr lang="ru-RU" sz="2400" dirty="0">
                <a:latin typeface="Times New Roman" charset="0"/>
                <a:ea typeface="+mj-ea"/>
                <a:cs typeface="Times New Roman" charset="0"/>
              </a:rPr>
              <a:t>         4    12    36    108 ….</a:t>
            </a:r>
            <a:br>
              <a:rPr lang="ru-RU" sz="2400" dirty="0">
                <a:latin typeface="Times New Roman" charset="0"/>
                <a:ea typeface="+mj-ea"/>
                <a:cs typeface="Times New Roman" charset="0"/>
              </a:rPr>
            </a:br>
            <a:r>
              <a:rPr lang="ru-RU" sz="2400" dirty="0">
                <a:latin typeface="Times New Roman" charset="0"/>
                <a:ea typeface="+mj-ea"/>
                <a:cs typeface="Times New Roman" charset="0"/>
              </a:rPr>
              <a:t>                 8    24      72 ….</a:t>
            </a:r>
            <a:br>
              <a:rPr lang="ru-RU" sz="2400" dirty="0">
                <a:latin typeface="Times New Roman" charset="0"/>
                <a:ea typeface="+mj-ea"/>
                <a:cs typeface="Times New Roman" charset="0"/>
              </a:rPr>
            </a:br>
            <a:r>
              <a:rPr lang="ru-RU" sz="2400" dirty="0">
                <a:latin typeface="Times New Roman" charset="0"/>
                <a:ea typeface="+mj-ea"/>
                <a:cs typeface="Times New Roman" charset="0"/>
              </a:rPr>
              <a:t>                       16      48 ….</a:t>
            </a:r>
            <a:br>
              <a:rPr lang="ru-RU" sz="2400" dirty="0">
                <a:latin typeface="Times New Roman" charset="0"/>
                <a:ea typeface="+mj-ea"/>
                <a:cs typeface="Times New Roman" charset="0"/>
              </a:rPr>
            </a:br>
            <a:r>
              <a:rPr lang="ru-RU" sz="2400" dirty="0">
                <a:latin typeface="Times New Roman" charset="0"/>
                <a:ea typeface="+mj-ea"/>
                <a:cs typeface="Times New Roman" charset="0"/>
              </a:rPr>
              <a:t>                                 32 ….</a:t>
            </a:r>
            <a:r>
              <a:rPr lang="en-US" sz="2800" dirty="0">
                <a:latin typeface="Times New Roman" charset="0"/>
                <a:ea typeface="+mj-ea"/>
                <a:cs typeface="Times New Roman" charset="0"/>
              </a:rPr>
              <a:t/>
            </a:r>
            <a:br>
              <a:rPr lang="en-US" sz="2800" dirty="0">
                <a:latin typeface="Times New Roman" charset="0"/>
                <a:ea typeface="+mj-ea"/>
                <a:cs typeface="Times New Roman" charset="0"/>
              </a:rPr>
            </a:br>
            <a:r>
              <a:rPr lang="en-US" sz="2800" dirty="0">
                <a:latin typeface="Times New Roman" charset="0"/>
                <a:ea typeface="+mj-ea"/>
                <a:cs typeface="Times New Roman" charset="0"/>
              </a:rPr>
              <a:t/>
            </a:r>
            <a:br>
              <a:rPr lang="en-US" sz="2800" dirty="0">
                <a:latin typeface="Times New Roman" charset="0"/>
                <a:ea typeface="+mj-ea"/>
                <a:cs typeface="Times New Roman" charset="0"/>
              </a:rPr>
            </a:br>
            <a:r>
              <a:rPr lang="en-US" sz="2800" dirty="0">
                <a:latin typeface="Times New Roman" charset="0"/>
                <a:ea typeface="+mj-ea"/>
                <a:cs typeface="Times New Roman" charset="0"/>
              </a:rPr>
              <a:t>     </a:t>
            </a:r>
            <a:r>
              <a:rPr lang="en-US" sz="3600" dirty="0">
                <a:latin typeface="Times New Roman" charset="0"/>
                <a:cs typeface="Times New Roman" charset="0"/>
              </a:rPr>
              <a:t>T</a:t>
            </a:r>
            <a:r>
              <a:rPr lang="en-US" sz="3600" dirty="0" smtClean="0">
                <a:latin typeface="Times New Roman" charset="0"/>
                <a:ea typeface="+mj-ea"/>
                <a:cs typeface="Times New Roman" charset="0"/>
              </a:rPr>
              <a:t>his </a:t>
            </a:r>
            <a:r>
              <a:rPr lang="en-US" sz="3600" dirty="0">
                <a:latin typeface="Times New Roman" charset="0"/>
                <a:ea typeface="+mj-ea"/>
                <a:cs typeface="Times New Roman" charset="0"/>
              </a:rPr>
              <a:t>“genetic” triangle was famous for centuries as the bases of the Pythagorean theory of musical harmony and aesthetics. In accordance with this triangle, the Parthenon  and other great architectural objects were </a:t>
            </a:r>
            <a:r>
              <a:rPr lang="en-US" sz="3600" dirty="0" smtClean="0">
                <a:latin typeface="Times New Roman" charset="0"/>
                <a:ea typeface="+mj-ea"/>
                <a:cs typeface="Times New Roman" charset="0"/>
              </a:rPr>
              <a:t>created because </a:t>
            </a:r>
            <a:br>
              <a:rPr lang="en-US" sz="3600" dirty="0" smtClean="0">
                <a:latin typeface="Times New Roman" charset="0"/>
                <a:ea typeface="+mj-ea"/>
                <a:cs typeface="Times New Roman" charset="0"/>
              </a:rPr>
            </a:br>
            <a:r>
              <a:rPr lang="en-US" sz="3600" dirty="0" smtClean="0">
                <a:latin typeface="Times New Roman" charset="0"/>
                <a:ea typeface="+mj-ea"/>
                <a:cs typeface="Times New Roman" charset="0"/>
              </a:rPr>
              <a:t>architecture was interpreted as </a:t>
            </a:r>
            <a:br>
              <a:rPr lang="en-US" sz="3600" dirty="0" smtClean="0">
                <a:latin typeface="Times New Roman" charset="0"/>
                <a:ea typeface="+mj-ea"/>
                <a:cs typeface="Times New Roman" charset="0"/>
              </a:rPr>
            </a:br>
            <a:r>
              <a:rPr lang="en-US" sz="3600" dirty="0" smtClean="0">
                <a:latin typeface="Times New Roman" charset="0"/>
                <a:ea typeface="+mj-ea"/>
                <a:cs typeface="Times New Roman" charset="0"/>
              </a:rPr>
              <a:t>the non</a:t>
            </a:r>
            <a:r>
              <a:rPr lang="en-US" sz="3600" dirty="0">
                <a:latin typeface="Times New Roman" charset="0"/>
                <a:ea typeface="+mj-ea"/>
                <a:cs typeface="Times New Roman" charset="0"/>
              </a:rPr>
              <a:t>-movement music, and </a:t>
            </a:r>
            <a:r>
              <a:rPr lang="en-US" sz="3600" dirty="0" smtClean="0">
                <a:latin typeface="Times New Roman" charset="0"/>
                <a:ea typeface="+mj-ea"/>
                <a:cs typeface="Times New Roman" charset="0"/>
              </a:rPr>
              <a:t/>
            </a:r>
            <a:br>
              <a:rPr lang="en-US" sz="3600" dirty="0" smtClean="0">
                <a:latin typeface="Times New Roman" charset="0"/>
                <a:ea typeface="+mj-ea"/>
                <a:cs typeface="Times New Roman" charset="0"/>
              </a:rPr>
            </a:br>
            <a:r>
              <a:rPr lang="en-US" sz="3600" dirty="0" smtClean="0">
                <a:latin typeface="Times New Roman" charset="0"/>
                <a:ea typeface="+mj-ea"/>
                <a:cs typeface="Times New Roman" charset="0"/>
              </a:rPr>
              <a:t>the music </a:t>
            </a:r>
            <a:r>
              <a:rPr lang="en-US" sz="3600" dirty="0">
                <a:latin typeface="Times New Roman" charset="0"/>
                <a:ea typeface="+mj-ea"/>
                <a:cs typeface="Times New Roman" charset="0"/>
              </a:rPr>
              <a:t>was interpreted as the</a:t>
            </a:r>
            <a:br>
              <a:rPr lang="en-US" sz="3600" dirty="0">
                <a:latin typeface="Times New Roman" charset="0"/>
                <a:ea typeface="+mj-ea"/>
                <a:cs typeface="Times New Roman" charset="0"/>
              </a:rPr>
            </a:br>
            <a:r>
              <a:rPr lang="en-US" sz="3600" dirty="0" smtClean="0">
                <a:latin typeface="Times New Roman" charset="0"/>
                <a:ea typeface="+mj-ea"/>
                <a:cs typeface="Times New Roman" charset="0"/>
              </a:rPr>
              <a:t>dynamic </a:t>
            </a:r>
            <a:r>
              <a:rPr lang="en-US" sz="3600" dirty="0">
                <a:latin typeface="Times New Roman" charset="0"/>
                <a:ea typeface="+mj-ea"/>
                <a:cs typeface="Times New Roman" charset="0"/>
              </a:rPr>
              <a:t>architecture</a:t>
            </a:r>
            <a:r>
              <a:rPr lang="en-US" sz="2800" dirty="0">
                <a:latin typeface="Times New Roman" charset="0"/>
                <a:ea typeface="+mj-ea"/>
                <a:cs typeface="Times New Roman" charset="0"/>
              </a:rPr>
              <a:t>.</a:t>
            </a:r>
            <a:br>
              <a:rPr lang="en-US" sz="2800" dirty="0">
                <a:latin typeface="Times New Roman" charset="0"/>
                <a:ea typeface="+mj-ea"/>
                <a:cs typeface="Times New Roman" charset="0"/>
              </a:rPr>
            </a:br>
            <a:r>
              <a:rPr lang="en-US" sz="2800" dirty="0">
                <a:latin typeface="Times New Roman" charset="0"/>
                <a:ea typeface="+mj-ea"/>
                <a:cs typeface="Times New Roman" charset="0"/>
              </a:rPr>
              <a:t/>
            </a:r>
            <a:br>
              <a:rPr lang="en-US" sz="2800" dirty="0">
                <a:latin typeface="Times New Roman" charset="0"/>
                <a:ea typeface="+mj-ea"/>
                <a:cs typeface="Times New Roman" charset="0"/>
              </a:rPr>
            </a:br>
            <a:r>
              <a:rPr lang="en-US" sz="2800" dirty="0">
                <a:latin typeface="Times New Roman" charset="0"/>
                <a:ea typeface="+mj-ea"/>
                <a:cs typeface="Times New Roman" charset="0"/>
              </a:rPr>
              <a:t/>
            </a:r>
            <a:br>
              <a:rPr lang="en-US" sz="2800" dirty="0">
                <a:latin typeface="Times New Roman" charset="0"/>
                <a:ea typeface="+mj-ea"/>
                <a:cs typeface="Times New Roman" charset="0"/>
              </a:rPr>
            </a:br>
            <a:r>
              <a:rPr lang="en-US" sz="2800" dirty="0">
                <a:latin typeface="Times New Roman" charset="0"/>
                <a:ea typeface="+mj-ea"/>
                <a:cs typeface="Times New Roman" charset="0"/>
              </a:rPr>
              <a:t/>
            </a:r>
            <a:br>
              <a:rPr lang="en-US" sz="2800" dirty="0">
                <a:latin typeface="Times New Roman" charset="0"/>
                <a:ea typeface="+mj-ea"/>
                <a:cs typeface="Times New Roman" charset="0"/>
              </a:rPr>
            </a:br>
            <a:r>
              <a:rPr lang="en-US" sz="2800" dirty="0">
                <a:latin typeface="Times New Roman" charset="0"/>
                <a:ea typeface="+mj-ea"/>
                <a:cs typeface="Times New Roman" charset="0"/>
              </a:rPr>
              <a:t/>
            </a:r>
            <a:br>
              <a:rPr lang="en-US" sz="2800" dirty="0">
                <a:latin typeface="Times New Roman" charset="0"/>
                <a:ea typeface="+mj-ea"/>
                <a:cs typeface="Times New Roman" charset="0"/>
              </a:rPr>
            </a:br>
            <a:r>
              <a:rPr lang="en-US" sz="2800" dirty="0">
                <a:latin typeface="Times New Roman" charset="0"/>
                <a:ea typeface="+mj-ea"/>
                <a:cs typeface="Times New Roman" charset="0"/>
              </a:rPr>
              <a:t/>
            </a:r>
            <a:br>
              <a:rPr lang="en-US" sz="2800" dirty="0">
                <a:latin typeface="Times New Roman" charset="0"/>
                <a:ea typeface="+mj-ea"/>
                <a:cs typeface="Times New Roman" charset="0"/>
              </a:rPr>
            </a:br>
            <a:endParaRPr lang="ru-RU" sz="2800" dirty="0">
              <a:latin typeface="Times New Roman" charset="0"/>
              <a:ea typeface="+mj-ea"/>
              <a:cs typeface="Times New Roman" charset="0"/>
            </a:endParaRPr>
          </a:p>
        </p:txBody>
      </p:sp>
      <p:pic>
        <p:nvPicPr>
          <p:cNvPr id="3993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4038" y="4206875"/>
            <a:ext cx="3436937"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029472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8"/>
          </a:xfrm>
        </p:spPr>
        <p:txBody>
          <a:bodyPr>
            <a:normAutofit fontScale="90000"/>
          </a:bodyPr>
          <a:lstStyle/>
          <a:p>
            <a:pPr algn="just">
              <a:lnSpc>
                <a:spcPct val="80000"/>
              </a:lnSpc>
            </a:pP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ru-RU" sz="3200" dirty="0" smtClean="0"/>
              <a:t/>
            </a:r>
            <a:br>
              <a:rPr lang="ru-RU" sz="3200" dirty="0" smtClean="0"/>
            </a:br>
            <a:r>
              <a:rPr lang="en-US" sz="3200" dirty="0" smtClean="0"/>
              <a:t>  </a:t>
            </a:r>
            <a:br>
              <a:rPr lang="en-US" sz="3200" dirty="0" smtClean="0"/>
            </a:br>
            <a:r>
              <a:rPr lang="en-US" sz="3200" dirty="0" smtClean="0"/>
              <a:t/>
            </a:r>
            <a:br>
              <a:rPr lang="en-US" sz="3200" dirty="0" smtClean="0"/>
            </a:br>
            <a:r>
              <a:rPr lang="ru-RU" sz="3200" dirty="0" smtClean="0"/>
              <a:t/>
            </a:r>
            <a:br>
              <a:rPr lang="ru-RU" sz="3200" dirty="0" smtClean="0"/>
            </a:br>
            <a:r>
              <a:rPr lang="ru-RU" sz="3200" dirty="0" smtClean="0"/>
              <a:t>   </a:t>
            </a:r>
            <a:br>
              <a:rPr lang="ru-RU" sz="3200" dirty="0" smtClean="0"/>
            </a:br>
            <a:r>
              <a:rPr lang="ru-RU" sz="3200" dirty="0"/>
              <a:t> </a:t>
            </a:r>
            <a:r>
              <a:rPr lang="ru-RU" sz="3200" dirty="0" smtClean="0"/>
              <a:t>    </a:t>
            </a:r>
            <a:br>
              <a:rPr lang="ru-RU" sz="3200" dirty="0" smtClean="0"/>
            </a:br>
            <a:r>
              <a:rPr lang="ru-RU" sz="3200" dirty="0"/>
              <a:t/>
            </a:r>
            <a:br>
              <a:rPr lang="ru-RU" sz="3200" dirty="0"/>
            </a:br>
            <a:r>
              <a:rPr lang="ru-RU" sz="3200" dirty="0" smtClean="0"/>
              <a:t/>
            </a:r>
            <a:br>
              <a:rPr lang="ru-RU" sz="3200" dirty="0" smtClean="0"/>
            </a:br>
            <a:r>
              <a:rPr lang="ru-RU" sz="3200" dirty="0"/>
              <a:t/>
            </a:r>
            <a:br>
              <a:rPr lang="ru-RU" sz="3200" dirty="0"/>
            </a:br>
            <a:r>
              <a:rPr lang="ru-RU" sz="3200" dirty="0" smtClean="0"/>
              <a:t/>
            </a:r>
            <a:br>
              <a:rPr lang="ru-RU" sz="3200" dirty="0" smtClean="0"/>
            </a:br>
            <a:r>
              <a:rPr lang="ru-RU" sz="3200" dirty="0"/>
              <a:t/>
            </a:r>
            <a:br>
              <a:rPr lang="ru-RU" sz="3200" dirty="0"/>
            </a:br>
            <a:r>
              <a:rPr lang="ru-RU" sz="3100" dirty="0" smtClean="0"/>
              <a:t>        </a:t>
            </a:r>
            <a:r>
              <a:rPr lang="en-US" sz="3100" b="1" dirty="0" smtClean="0"/>
              <a:t>QUINT GENETIC MATRICES AND THE GOLDEN SECTION</a:t>
            </a:r>
            <a:r>
              <a:rPr lang="ru-RU" sz="3100" dirty="0"/>
              <a:t/>
            </a:r>
            <a:br>
              <a:rPr lang="ru-RU" sz="3100" dirty="0"/>
            </a:br>
            <a:r>
              <a:rPr lang="ru-RU" sz="3100" dirty="0" smtClean="0"/>
              <a:t>  </a:t>
            </a:r>
            <a:r>
              <a:rPr lang="en-US" sz="3100" dirty="0">
                <a:cs typeface="Times New Roman" charset="0"/>
              </a:rPr>
              <a:t>The quint matrices </a:t>
            </a:r>
            <a:r>
              <a:rPr lang="en-US" sz="3100" dirty="0" smtClean="0">
                <a:cs typeface="Times New Roman" charset="0"/>
              </a:rPr>
              <a:t>have </a:t>
            </a:r>
            <a:r>
              <a:rPr lang="en-US" sz="3100" dirty="0">
                <a:cs typeface="Times New Roman" charset="0"/>
              </a:rPr>
              <a:t>a hidden relation with the famous golden section </a:t>
            </a:r>
            <a:r>
              <a:rPr lang="en-US" sz="3200" b="1" dirty="0" err="1">
                <a:solidFill>
                  <a:srgbClr val="FF0000"/>
                </a:solidFill>
                <a:latin typeface="Times New Roman" charset="0"/>
                <a:cs typeface="Times New Roman" charset="0"/>
              </a:rPr>
              <a:t>φ</a:t>
            </a:r>
            <a:r>
              <a:rPr lang="en-US" sz="3200" b="1" dirty="0">
                <a:solidFill>
                  <a:srgbClr val="FF0000"/>
                </a:solidFill>
                <a:latin typeface="Times New Roman" charset="0"/>
                <a:cs typeface="Times New Roman" charset="0"/>
              </a:rPr>
              <a:t> = (1+5</a:t>
            </a:r>
            <a:r>
              <a:rPr lang="en-US" sz="3200" b="1" baseline="30000" dirty="0">
                <a:solidFill>
                  <a:srgbClr val="FF0000"/>
                </a:solidFill>
                <a:latin typeface="Times New Roman" charset="0"/>
                <a:cs typeface="Times New Roman" charset="0"/>
              </a:rPr>
              <a:t>0.5</a:t>
            </a:r>
            <a:r>
              <a:rPr lang="en-US" sz="3200" b="1" dirty="0">
                <a:solidFill>
                  <a:srgbClr val="FF0000"/>
                </a:solidFill>
                <a:latin typeface="Times New Roman" charset="0"/>
                <a:cs typeface="Times New Roman" charset="0"/>
              </a:rPr>
              <a:t>)/2 = 1,618</a:t>
            </a:r>
            <a:r>
              <a:rPr lang="en-US" sz="3200" b="1" dirty="0" smtClean="0">
                <a:solidFill>
                  <a:srgbClr val="FF0000"/>
                </a:solidFill>
                <a:latin typeface="Times New Roman" charset="0"/>
                <a:cs typeface="Times New Roman" charset="0"/>
              </a:rPr>
              <a:t>…</a:t>
            </a:r>
            <a:r>
              <a:rPr lang="en-US" sz="3200" dirty="0" smtClean="0">
                <a:latin typeface="Times New Roman" charset="0"/>
                <a:cs typeface="Times New Roman" charset="0"/>
              </a:rPr>
              <a:t> </a:t>
            </a:r>
            <a:r>
              <a:rPr lang="en-US" sz="3100" dirty="0" smtClean="0">
                <a:cs typeface="Times New Roman" charset="0"/>
              </a:rPr>
              <a:t>If </a:t>
            </a:r>
            <a:r>
              <a:rPr lang="en-US" sz="3100" dirty="0">
                <a:cs typeface="Times New Roman" charset="0"/>
              </a:rPr>
              <a:t>we take the square root from any previous quint </a:t>
            </a:r>
            <a:r>
              <a:rPr lang="en-US" sz="3100" dirty="0" smtClean="0">
                <a:cs typeface="Times New Roman" charset="0"/>
              </a:rPr>
              <a:t>matrix, </a:t>
            </a:r>
            <a:r>
              <a:rPr lang="en-US" sz="3100" dirty="0">
                <a:cs typeface="Times New Roman" charset="0"/>
              </a:rPr>
              <a:t>the result is a </a:t>
            </a:r>
            <a:r>
              <a:rPr lang="en-US" sz="3100" dirty="0" smtClean="0">
                <a:cs typeface="Times New Roman" charset="0"/>
              </a:rPr>
              <a:t> matrix, </a:t>
            </a:r>
            <a:r>
              <a:rPr lang="en-US" sz="3100" dirty="0">
                <a:cs typeface="Times New Roman" charset="0"/>
              </a:rPr>
              <a:t>all elements of which are </a:t>
            </a:r>
            <a:r>
              <a:rPr lang="en-US" sz="3100" dirty="0" smtClean="0">
                <a:cs typeface="Times New Roman" charset="0"/>
              </a:rPr>
              <a:t>precisely equal </a:t>
            </a:r>
            <a:r>
              <a:rPr lang="en-US" sz="3100" dirty="0">
                <a:cs typeface="Times New Roman" charset="0"/>
              </a:rPr>
              <a:t>to the golden section</a:t>
            </a:r>
            <a:r>
              <a:rPr lang="en-US" sz="3100" b="1" dirty="0">
                <a:cs typeface="Times New Roman" charset="0"/>
              </a:rPr>
              <a:t> </a:t>
            </a:r>
            <a:r>
              <a:rPr lang="en-US" sz="3100" b="1" dirty="0" err="1">
                <a:solidFill>
                  <a:srgbClr val="FF0000"/>
                </a:solidFill>
                <a:latin typeface="Times New Roman" charset="0"/>
                <a:cs typeface="Times New Roman" charset="0"/>
              </a:rPr>
              <a:t>φ</a:t>
            </a:r>
            <a:r>
              <a:rPr lang="en-US" sz="3100" b="1" dirty="0" smtClean="0">
                <a:cs typeface="Times New Roman" charset="0"/>
              </a:rPr>
              <a:t> </a:t>
            </a:r>
            <a:r>
              <a:rPr lang="en-US" sz="3100" dirty="0">
                <a:cs typeface="Times New Roman" charset="0"/>
              </a:rPr>
              <a:t>in different integer </a:t>
            </a:r>
            <a:r>
              <a:rPr lang="en-US" sz="3100" dirty="0" smtClean="0">
                <a:cs typeface="Times New Roman" charset="0"/>
              </a:rPr>
              <a:t>powers </a:t>
            </a:r>
            <a:r>
              <a:rPr lang="ru-RU" sz="3100" dirty="0" smtClean="0"/>
              <a:t>(</a:t>
            </a:r>
            <a:r>
              <a:rPr lang="en-US" sz="3100" dirty="0" smtClean="0"/>
              <a:t>quint </a:t>
            </a:r>
            <a:r>
              <a:rPr lang="en-US" sz="3100" dirty="0"/>
              <a:t>matrices have a "backing" in the form of "</a:t>
            </a:r>
            <a:r>
              <a:rPr lang="en-US" sz="3100" dirty="0" smtClean="0"/>
              <a:t>golden" </a:t>
            </a:r>
            <a:r>
              <a:rPr lang="en-US" sz="3100" dirty="0"/>
              <a:t>matrices</a:t>
            </a:r>
            <a:r>
              <a:rPr lang="ru-RU" sz="3100" dirty="0" smtClean="0"/>
              <a:t>)</a:t>
            </a:r>
            <a:r>
              <a:rPr lang="en-US" sz="3100" dirty="0" smtClean="0"/>
              <a:t>. Themes of “the quint </a:t>
            </a:r>
            <a:r>
              <a:rPr lang="en-US" sz="3100" b="1" dirty="0" smtClean="0">
                <a:solidFill>
                  <a:srgbClr val="FF0000"/>
                </a:solidFill>
              </a:rPr>
              <a:t>3/2</a:t>
            </a:r>
            <a:r>
              <a:rPr lang="en-US" sz="3100" dirty="0" smtClean="0"/>
              <a:t>” an</a:t>
            </a:r>
            <a:r>
              <a:rPr lang="en-US" sz="3100" dirty="0"/>
              <a:t>d</a:t>
            </a:r>
            <a:r>
              <a:rPr lang="ru-RU" sz="3100" dirty="0" smtClean="0"/>
              <a:t> </a:t>
            </a:r>
            <a:r>
              <a:rPr lang="en-US" sz="3100" dirty="0" smtClean="0"/>
              <a:t>“the golden section </a:t>
            </a:r>
            <a:r>
              <a:rPr lang="en-US" sz="3100" b="1" dirty="0" err="1">
                <a:solidFill>
                  <a:srgbClr val="FF0000"/>
                </a:solidFill>
                <a:latin typeface="Times New Roman" charset="0"/>
                <a:cs typeface="Times New Roman" charset="0"/>
              </a:rPr>
              <a:t>φ</a:t>
            </a:r>
            <a:r>
              <a:rPr lang="en-US" sz="3100" dirty="0" smtClean="0"/>
              <a:t>” are interrelated.</a:t>
            </a:r>
            <a:r>
              <a:rPr lang="ru-RU" sz="3100" dirty="0" smtClean="0"/>
              <a:t/>
            </a:r>
            <a:br>
              <a:rPr lang="ru-RU" sz="3100" dirty="0" smtClean="0"/>
            </a:br>
            <a:r>
              <a:rPr lang="ru-RU" sz="3200" dirty="0" smtClean="0"/>
              <a:t/>
            </a:r>
            <a:br>
              <a:rPr lang="ru-RU" sz="3200" dirty="0" smtClean="0"/>
            </a:br>
            <a:r>
              <a:rPr lang="ru-RU" sz="3200" dirty="0" smtClean="0"/>
              <a:t/>
            </a:r>
            <a:br>
              <a:rPr lang="ru-RU" sz="3200" dirty="0" smtClean="0"/>
            </a:br>
            <a:r>
              <a:rPr lang="ru-RU" sz="3200" dirty="0"/>
              <a:t/>
            </a:r>
            <a:br>
              <a:rPr lang="ru-RU" sz="3200" dirty="0"/>
            </a:br>
            <a:r>
              <a:rPr lang="ru-RU" sz="3200" dirty="0" smtClean="0"/>
              <a:t/>
            </a:r>
            <a:br>
              <a:rPr lang="ru-RU" sz="3200" dirty="0" smtClean="0"/>
            </a:br>
            <a:r>
              <a:rPr lang="ru-RU" sz="3200" dirty="0" smtClean="0"/>
              <a:t/>
            </a:r>
            <a:br>
              <a:rPr lang="ru-RU" sz="3200" dirty="0" smtClean="0"/>
            </a:br>
            <a:r>
              <a:rPr lang="ru-RU" sz="3200" dirty="0"/>
              <a:t/>
            </a:r>
            <a:br>
              <a:rPr lang="ru-RU" sz="3200" dirty="0"/>
            </a:br>
            <a:r>
              <a:rPr lang="ru-RU" sz="3200" dirty="0" smtClean="0"/>
              <a:t/>
            </a:r>
            <a:br>
              <a:rPr lang="ru-RU" sz="3200" dirty="0" smtClean="0"/>
            </a:br>
            <a:r>
              <a:rPr lang="ru-RU" sz="3200" dirty="0"/>
              <a:t/>
            </a:r>
            <a:br>
              <a:rPr lang="ru-RU" sz="3200" dirty="0"/>
            </a:br>
            <a:r>
              <a:rPr lang="en-US" sz="3200" dirty="0"/>
              <a:t/>
            </a:r>
            <a:br>
              <a:rPr lang="en-US" sz="3200" dirty="0"/>
            </a:br>
            <a:r>
              <a:rPr lang="en-US" sz="3200" dirty="0" smtClean="0"/>
              <a:t/>
            </a:r>
            <a:br>
              <a:rPr lang="en-US" sz="3200" dirty="0" smtClean="0"/>
            </a:br>
            <a:r>
              <a:rPr lang="en-US" sz="2800" b="1" dirty="0"/>
              <a:t/>
            </a:r>
            <a:br>
              <a:rPr lang="en-US" sz="2800" b="1" dirty="0"/>
            </a:br>
            <a:r>
              <a:rPr lang="en-US" sz="2800" b="1" dirty="0" smtClean="0"/>
              <a:t/>
            </a:r>
            <a:br>
              <a:rPr lang="en-US" sz="2800" b="1" dirty="0" smtClean="0"/>
            </a:br>
            <a:r>
              <a:rPr lang="en-US" sz="3600" dirty="0"/>
              <a:t/>
            </a:r>
            <a:br>
              <a:rPr lang="en-US" sz="3600" dirty="0"/>
            </a:br>
            <a:r>
              <a:rPr lang="en-US" sz="3600" dirty="0" smtClean="0"/>
              <a:t/>
            </a:r>
            <a:br>
              <a:rPr lang="en-US" sz="3600" dirty="0" smtClean="0"/>
            </a:br>
            <a:r>
              <a:rPr lang="en-US" sz="3600" dirty="0" smtClean="0"/>
              <a:t> </a:t>
            </a:r>
            <a:br>
              <a:rPr lang="en-US" sz="3600"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ru-RU" sz="3200" dirty="0" smtClean="0"/>
              <a:t/>
            </a:r>
            <a:br>
              <a:rPr lang="ru-RU" sz="3200" dirty="0" smtClean="0"/>
            </a:br>
            <a:r>
              <a:rPr lang="en-US" sz="3200" dirty="0" smtClean="0"/>
              <a:t/>
            </a:r>
            <a:br>
              <a:rPr lang="en-US" sz="3200" dirty="0" smtClean="0"/>
            </a:br>
            <a:r>
              <a:rPr lang="en-US" sz="3200" dirty="0" smtClean="0"/>
              <a:t> </a:t>
            </a:r>
            <a:r>
              <a:rPr lang="ru-RU" dirty="0" smtClean="0"/>
              <a:t/>
            </a:r>
            <a:br>
              <a:rPr lang="ru-RU" dirty="0" smtClean="0"/>
            </a:br>
            <a:r>
              <a:rPr lang="en-US" dirty="0" smtClean="0"/>
              <a:t>   </a:t>
            </a:r>
            <a:r>
              <a:rPr lang="ru-RU" dirty="0" smtClean="0"/>
              <a:t>        </a:t>
            </a:r>
            <a:r>
              <a:rPr lang="en-US" dirty="0" smtClean="0"/>
              <a:t>      </a:t>
            </a:r>
            <a:r>
              <a:rPr lang="ru-RU" dirty="0" smtClean="0"/>
              <a:t/>
            </a:r>
            <a:br>
              <a:rPr lang="ru-RU" dirty="0" smtClean="0"/>
            </a:br>
            <a:r>
              <a:rPr lang="ru-RU" dirty="0" smtClean="0"/>
              <a:t> </a:t>
            </a:r>
            <a:br>
              <a:rPr lang="ru-RU" dirty="0" smtClean="0"/>
            </a:br>
            <a:endParaRPr lang="en-US" dirty="0"/>
          </a:p>
        </p:txBody>
      </p:sp>
      <p:sp>
        <p:nvSpPr>
          <p:cNvPr id="3" name="Subtitle 2"/>
          <p:cNvSpPr>
            <a:spLocks noGrp="1"/>
          </p:cNvSpPr>
          <p:nvPr>
            <p:ph type="subTitle" idx="1"/>
          </p:nvPr>
        </p:nvSpPr>
        <p:spPr>
          <a:xfrm flipV="1">
            <a:off x="1371600" y="6857999"/>
            <a:ext cx="6400800" cy="45719"/>
          </a:xfrm>
        </p:spPr>
        <p:txBody>
          <a:bodyPr>
            <a:normAutofit fontScale="25000" lnSpcReduction="20000"/>
          </a:bodyPr>
          <a:lstStyle/>
          <a:p>
            <a:endParaRPr lang="en-US" dirty="0"/>
          </a:p>
        </p:txBody>
      </p:sp>
      <p:sp>
        <p:nvSpPr>
          <p:cNvPr id="5" name="TextBox 4"/>
          <p:cNvSpPr txBox="1"/>
          <p:nvPr/>
        </p:nvSpPr>
        <p:spPr>
          <a:xfrm>
            <a:off x="4705048" y="3955143"/>
            <a:ext cx="184666" cy="369332"/>
          </a:xfrm>
          <a:prstGeom prst="rect">
            <a:avLst/>
          </a:prstGeom>
          <a:noFill/>
        </p:spPr>
        <p:txBody>
          <a:bodyPr wrap="none" rtlCol="0">
            <a:spAutoFit/>
          </a:bodyPr>
          <a:lstStyle/>
          <a:p>
            <a:endParaRPr lang="en-US" dirty="0"/>
          </a:p>
        </p:txBody>
      </p:sp>
      <p:pic>
        <p:nvPicPr>
          <p:cNvPr id="6" name="Picture 5"/>
          <p:cNvPicPr>
            <a:picLocks noChangeAspect="1"/>
          </p:cNvPicPr>
          <p:nvPr/>
        </p:nvPicPr>
        <p:blipFill>
          <a:blip r:embed="rId3"/>
          <a:stretch>
            <a:fillRect/>
          </a:stretch>
        </p:blipFill>
        <p:spPr>
          <a:xfrm>
            <a:off x="927100" y="3107243"/>
            <a:ext cx="6845300" cy="1790095"/>
          </a:xfrm>
          <a:prstGeom prst="rect">
            <a:avLst/>
          </a:prstGeom>
        </p:spPr>
      </p:pic>
      <p:pic>
        <p:nvPicPr>
          <p:cNvPr id="7" name="Picture 6"/>
          <p:cNvPicPr>
            <a:picLocks noChangeAspect="1"/>
          </p:cNvPicPr>
          <p:nvPr/>
        </p:nvPicPr>
        <p:blipFill>
          <a:blip r:embed="rId4"/>
          <a:stretch>
            <a:fillRect/>
          </a:stretch>
        </p:blipFill>
        <p:spPr>
          <a:xfrm>
            <a:off x="559405" y="5163471"/>
            <a:ext cx="7544405" cy="1670371"/>
          </a:xfrm>
          <a:prstGeom prst="rect">
            <a:avLst/>
          </a:prstGeom>
        </p:spPr>
      </p:pic>
    </p:spTree>
    <p:extLst>
      <p:ext uri="{BB962C8B-B14F-4D97-AF65-F5344CB8AC3E}">
        <p14:creationId xmlns:p14="http://schemas.microsoft.com/office/powerpoint/2010/main" val="400204862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Заголовок 1"/>
          <p:cNvSpPr>
            <a:spLocks noGrp="1"/>
          </p:cNvSpPr>
          <p:nvPr>
            <p:ph type="title"/>
          </p:nvPr>
        </p:nvSpPr>
        <p:spPr>
          <a:xfrm>
            <a:off x="0" y="0"/>
            <a:ext cx="9144000" cy="6858000"/>
          </a:xfrm>
        </p:spPr>
        <p:txBody>
          <a:bodyPr>
            <a:normAutofit fontScale="90000"/>
          </a:bodyPr>
          <a:lstStyle/>
          <a:p>
            <a:pPr algn="just">
              <a:lnSpc>
                <a:spcPct val="80000"/>
              </a:lnSpc>
            </a:pPr>
            <a:r>
              <a:rPr lang="en-US" sz="2800" dirty="0"/>
              <a:t> </a:t>
            </a:r>
            <a:r>
              <a:rPr lang="en-US" sz="2800" dirty="0" smtClean="0"/>
              <a:t>   </a:t>
            </a:r>
            <a:br>
              <a:rPr lang="en-US" sz="2800" dirty="0" smtClean="0"/>
            </a:br>
            <a:r>
              <a:rPr lang="en-US" sz="2800" dirty="0"/>
              <a:t/>
            </a:r>
            <a:br>
              <a:rPr lang="en-US" sz="2800" dirty="0"/>
            </a:br>
            <a:r>
              <a:rPr lang="en-US" sz="2800" dirty="0" smtClean="0"/>
              <a:t/>
            </a:r>
            <a:br>
              <a:rPr lang="en-US" sz="2800" dirty="0" smtClean="0"/>
            </a:b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smtClean="0"/>
              <a:t/>
            </a:r>
            <a:br>
              <a:rPr lang="en-US" sz="2800" dirty="0" smtClean="0"/>
            </a:br>
            <a:r>
              <a:rPr lang="en-US" sz="3600" dirty="0" smtClean="0"/>
              <a:t/>
            </a:r>
            <a:br>
              <a:rPr lang="en-US" sz="3600" dirty="0" smtClean="0"/>
            </a:br>
            <a:r>
              <a:rPr lang="en-US" sz="3600" dirty="0" smtClean="0"/>
              <a:t> The DNA-sequence </a:t>
            </a:r>
            <a:r>
              <a:rPr lang="en-US" sz="3600" b="1" dirty="0" smtClean="0"/>
              <a:t>GCATGAAGT</a:t>
            </a:r>
            <a:r>
              <a:rPr lang="en-US" sz="3600" b="1" dirty="0"/>
              <a:t>.… </a:t>
            </a:r>
            <a:r>
              <a:rPr lang="en-US" sz="3600" b="1" dirty="0" smtClean="0"/>
              <a:t/>
            </a:r>
            <a:br>
              <a:rPr lang="en-US" sz="3600" b="1" dirty="0" smtClean="0"/>
            </a:br>
            <a:r>
              <a:rPr lang="en-US" sz="3600" dirty="0" smtClean="0"/>
              <a:t>is represented by binary sequences:</a:t>
            </a:r>
            <a:br>
              <a:rPr lang="en-US" sz="3600" dirty="0" smtClean="0"/>
            </a:br>
            <a:r>
              <a:rPr lang="en-US" sz="3600" dirty="0" smtClean="0"/>
              <a:t>  1)  </a:t>
            </a:r>
            <a:r>
              <a:rPr lang="en-US" sz="3600" b="1" dirty="0" smtClean="0">
                <a:solidFill>
                  <a:srgbClr val="FF0000"/>
                </a:solidFill>
              </a:rPr>
              <a:t>010100</a:t>
            </a:r>
            <a:r>
              <a:rPr lang="ru-RU" sz="3600" b="1" dirty="0" smtClean="0">
                <a:solidFill>
                  <a:srgbClr val="FF0000"/>
                </a:solidFill>
              </a:rPr>
              <a:t>0</a:t>
            </a:r>
            <a:r>
              <a:rPr lang="en-US" sz="3600" b="1" dirty="0" smtClean="0">
                <a:solidFill>
                  <a:srgbClr val="FF0000"/>
                </a:solidFill>
              </a:rPr>
              <a:t>01… </a:t>
            </a:r>
            <a:r>
              <a:rPr lang="en-US" sz="3600" dirty="0" smtClean="0"/>
              <a:t>(if  </a:t>
            </a:r>
            <a:r>
              <a:rPr lang="en-US" sz="3600" b="1" dirty="0" smtClean="0">
                <a:solidFill>
                  <a:srgbClr val="FF0000"/>
                </a:solidFill>
              </a:rPr>
              <a:t>A=G=0</a:t>
            </a:r>
            <a:r>
              <a:rPr lang="en-US" sz="3600" b="1" dirty="0">
                <a:solidFill>
                  <a:srgbClr val="FF0000"/>
                </a:solidFill>
              </a:rPr>
              <a:t>, C=T=</a:t>
            </a:r>
            <a:r>
              <a:rPr lang="en-US" sz="3600" b="1" dirty="0" smtClean="0">
                <a:solidFill>
                  <a:srgbClr val="FF0000"/>
                </a:solidFill>
              </a:rPr>
              <a:t>1</a:t>
            </a:r>
            <a:r>
              <a:rPr lang="en-US" sz="3600" dirty="0" smtClean="0">
                <a:solidFill>
                  <a:srgbClr val="000000"/>
                </a:solidFill>
              </a:rPr>
              <a:t>)</a:t>
            </a:r>
            <a:r>
              <a:rPr lang="en-US" sz="3600" dirty="0"/>
              <a:t/>
            </a:r>
            <a:br>
              <a:rPr lang="en-US" sz="3600" dirty="0"/>
            </a:br>
            <a:r>
              <a:rPr lang="en-US" sz="3600" dirty="0" smtClean="0"/>
              <a:t>  2)  </a:t>
            </a:r>
            <a:r>
              <a:rPr lang="en-US" sz="3600" b="1" dirty="0" smtClean="0">
                <a:solidFill>
                  <a:srgbClr val="0000FF"/>
                </a:solidFill>
              </a:rPr>
              <a:t>110010010… </a:t>
            </a:r>
            <a:r>
              <a:rPr lang="en-US" sz="3600" dirty="0" smtClean="0">
                <a:solidFill>
                  <a:srgbClr val="000000"/>
                </a:solidFill>
              </a:rPr>
              <a:t>(if  </a:t>
            </a:r>
            <a:r>
              <a:rPr lang="en-US" sz="3600" b="1" dirty="0" smtClean="0">
                <a:solidFill>
                  <a:srgbClr val="0000FF"/>
                </a:solidFill>
              </a:rPr>
              <a:t>A</a:t>
            </a:r>
            <a:r>
              <a:rPr lang="en-US" sz="3600" b="1" dirty="0">
                <a:solidFill>
                  <a:srgbClr val="0000FF"/>
                </a:solidFill>
              </a:rPr>
              <a:t>=T=0, C=G=</a:t>
            </a:r>
            <a:r>
              <a:rPr lang="en-US" sz="3600" b="1" dirty="0" smtClean="0">
                <a:solidFill>
                  <a:srgbClr val="0000FF"/>
                </a:solidFill>
              </a:rPr>
              <a:t>1</a:t>
            </a:r>
            <a:r>
              <a:rPr lang="en-US" sz="3600" dirty="0" smtClean="0">
                <a:solidFill>
                  <a:srgbClr val="000000"/>
                </a:solidFill>
              </a:rPr>
              <a:t>)</a:t>
            </a:r>
            <a:r>
              <a:rPr lang="en-US" sz="3600" dirty="0" smtClean="0"/>
              <a:t/>
            </a:r>
            <a:br>
              <a:rPr lang="en-US" sz="3600" dirty="0" smtClean="0"/>
            </a:br>
            <a:r>
              <a:rPr lang="en-US" sz="3600" dirty="0" smtClean="0"/>
              <a:t>  3) </a:t>
            </a:r>
            <a:r>
              <a:rPr lang="ru-RU" sz="3600" dirty="0" smtClean="0"/>
              <a:t> </a:t>
            </a:r>
            <a:r>
              <a:rPr lang="ru-RU" sz="3600" b="1" dirty="0" smtClean="0">
                <a:solidFill>
                  <a:srgbClr val="008000"/>
                </a:solidFill>
              </a:rPr>
              <a:t>100110011</a:t>
            </a:r>
            <a:r>
              <a:rPr lang="en-US" sz="3600" b="1" dirty="0" smtClean="0">
                <a:solidFill>
                  <a:srgbClr val="008000"/>
                </a:solidFill>
              </a:rPr>
              <a:t>…</a:t>
            </a:r>
            <a:r>
              <a:rPr lang="ru-RU" sz="3600" b="1" dirty="0" smtClean="0">
                <a:solidFill>
                  <a:srgbClr val="008000"/>
                </a:solidFill>
              </a:rPr>
              <a:t> </a:t>
            </a:r>
            <a:r>
              <a:rPr lang="en-US" sz="3600" dirty="0" smtClean="0">
                <a:solidFill>
                  <a:srgbClr val="000000"/>
                </a:solidFill>
              </a:rPr>
              <a:t>(if </a:t>
            </a:r>
            <a:r>
              <a:rPr lang="ru-RU" sz="3600" dirty="0" smtClean="0">
                <a:solidFill>
                  <a:srgbClr val="000000"/>
                </a:solidFill>
              </a:rPr>
              <a:t> </a:t>
            </a:r>
            <a:r>
              <a:rPr lang="en-US" sz="3600" b="1" dirty="0" smtClean="0">
                <a:solidFill>
                  <a:srgbClr val="008000"/>
                </a:solidFill>
              </a:rPr>
              <a:t>A</a:t>
            </a:r>
            <a:r>
              <a:rPr lang="en-US" sz="3600" b="1" dirty="0">
                <a:solidFill>
                  <a:srgbClr val="008000"/>
                </a:solidFill>
              </a:rPr>
              <a:t>=C</a:t>
            </a:r>
            <a:r>
              <a:rPr lang="en-US" sz="3600" b="1" dirty="0" smtClean="0">
                <a:solidFill>
                  <a:srgbClr val="008000"/>
                </a:solidFill>
              </a:rPr>
              <a:t>=</a:t>
            </a:r>
            <a:r>
              <a:rPr lang="ru-RU" sz="3600" b="1" dirty="0" smtClean="0">
                <a:solidFill>
                  <a:srgbClr val="008000"/>
                </a:solidFill>
              </a:rPr>
              <a:t>0, </a:t>
            </a:r>
            <a:r>
              <a:rPr lang="en-US" sz="3600" b="1" dirty="0" smtClean="0">
                <a:solidFill>
                  <a:srgbClr val="008000"/>
                </a:solidFill>
              </a:rPr>
              <a:t>G</a:t>
            </a:r>
            <a:r>
              <a:rPr lang="en-US" sz="3600" b="1" dirty="0">
                <a:solidFill>
                  <a:srgbClr val="008000"/>
                </a:solidFill>
              </a:rPr>
              <a:t>=T=</a:t>
            </a:r>
            <a:r>
              <a:rPr lang="en-US" sz="3600" b="1" dirty="0" smtClean="0">
                <a:solidFill>
                  <a:srgbClr val="008000"/>
                </a:solidFill>
              </a:rPr>
              <a:t>0</a:t>
            </a:r>
            <a:r>
              <a:rPr lang="en-US" sz="3600" dirty="0" smtClean="0">
                <a:solidFill>
                  <a:srgbClr val="000000"/>
                </a:solidFill>
              </a:rPr>
              <a:t>)</a:t>
            </a:r>
            <a:r>
              <a:rPr lang="en-US" sz="3600" dirty="0" smtClean="0"/>
              <a:t/>
            </a:r>
            <a:br>
              <a:rPr lang="en-US" sz="3600" dirty="0" smtClean="0"/>
            </a:br>
            <a:r>
              <a:rPr lang="en-US" sz="3600" dirty="0" smtClean="0">
                <a:solidFill>
                  <a:srgbClr val="008000"/>
                </a:solidFill>
              </a:rPr>
              <a:t/>
            </a:r>
            <a:br>
              <a:rPr lang="en-US" sz="3600" dirty="0" smtClean="0">
                <a:solidFill>
                  <a:srgbClr val="008000"/>
                </a:solidFill>
              </a:rPr>
            </a:br>
            <a:r>
              <a:rPr lang="en-US" sz="3600" dirty="0" smtClean="0">
                <a:solidFill>
                  <a:srgbClr val="008000"/>
                </a:solidFill>
              </a:rPr>
              <a:t>   </a:t>
            </a:r>
            <a:r>
              <a:rPr lang="en-US" sz="3600" b="1" dirty="0" smtClean="0"/>
              <a:t>So, any DNA-sequence is </a:t>
            </a:r>
            <a:r>
              <a:rPr lang="en-US" sz="3600" b="1" dirty="0"/>
              <a:t>a bunch </a:t>
            </a:r>
            <a:r>
              <a:rPr lang="en-US" sz="3600" b="1" dirty="0" smtClean="0"/>
              <a:t>of </a:t>
            </a:r>
            <a:r>
              <a:rPr lang="ru-RU" sz="3600" b="1" dirty="0" smtClean="0"/>
              <a:t>3 </a:t>
            </a:r>
            <a:r>
              <a:rPr lang="en-US" sz="3600" b="1" dirty="0" smtClean="0"/>
              <a:t>parallel messages on 3 different binary languages. It is true for all biological bodies, which are identical from the point of view of the molecular-genetic foundations (DNA, etc.)</a:t>
            </a:r>
            <a:r>
              <a:rPr lang="en-US" sz="3100" b="1" dirty="0" smtClean="0"/>
              <a:t/>
            </a:r>
            <a:br>
              <a:rPr lang="en-US" sz="3100" b="1" dirty="0" smtClean="0"/>
            </a:br>
            <a:r>
              <a:rPr lang="en-US" sz="3100" b="1" dirty="0"/>
              <a:t/>
            </a:r>
            <a:br>
              <a:rPr lang="en-US" sz="3100" b="1" dirty="0"/>
            </a:br>
            <a:r>
              <a:rPr lang="en-US" sz="3100" b="1" dirty="0" smtClean="0"/>
              <a:t/>
            </a:r>
            <a:br>
              <a:rPr lang="en-US" sz="3100" b="1" dirty="0" smtClean="0"/>
            </a:br>
            <a:r>
              <a:rPr lang="en-US" sz="3100" dirty="0"/>
              <a:t/>
            </a:r>
            <a:br>
              <a:rPr lang="en-US" sz="3100" dirty="0"/>
            </a:br>
            <a:r>
              <a:rPr lang="en-US" sz="3600" dirty="0" smtClean="0"/>
              <a:t> </a:t>
            </a:r>
            <a:br>
              <a:rPr lang="en-US" sz="3600" dirty="0" smtClean="0"/>
            </a:br>
            <a:r>
              <a:rPr lang="en-US" sz="2800" dirty="0" smtClean="0"/>
              <a:t/>
            </a:r>
            <a:br>
              <a:rPr lang="en-US" sz="2800" dirty="0" smtClean="0"/>
            </a:br>
            <a:r>
              <a:rPr lang="en-US" sz="2800" dirty="0" smtClean="0"/>
              <a:t/>
            </a:r>
            <a:br>
              <a:rPr lang="en-US" sz="2800" dirty="0" smtClean="0"/>
            </a:br>
            <a:r>
              <a:rPr lang="en-US" sz="2800" dirty="0"/>
              <a:t/>
            </a:r>
            <a:br>
              <a:rPr lang="en-US" sz="2800" dirty="0"/>
            </a:br>
            <a:r>
              <a:rPr lang="en-US" sz="3600" dirty="0" smtClean="0"/>
              <a:t/>
            </a:r>
            <a:br>
              <a:rPr lang="en-US" sz="3600" dirty="0" smtClean="0"/>
            </a:br>
            <a:r>
              <a:rPr lang="ru-RU" sz="3200" dirty="0">
                <a:latin typeface="Calibri" charset="0"/>
              </a:rPr>
              <a:t/>
            </a:r>
            <a:br>
              <a:rPr lang="ru-RU" sz="3200" dirty="0">
                <a:latin typeface="Calibri" charset="0"/>
              </a:rPr>
            </a:br>
            <a:r>
              <a:rPr lang="ru-RU" dirty="0" smtClean="0">
                <a:latin typeface="Calibri" charset="0"/>
              </a:rPr>
              <a:t/>
            </a:r>
            <a:br>
              <a:rPr lang="ru-RU" dirty="0" smtClean="0">
                <a:latin typeface="Calibri" charset="0"/>
              </a:rPr>
            </a:br>
            <a:r>
              <a:rPr lang="ru-RU" dirty="0">
                <a:latin typeface="Calibri" charset="0"/>
              </a:rPr>
              <a:t/>
            </a:r>
            <a:br>
              <a:rPr lang="ru-RU" dirty="0">
                <a:latin typeface="Calibri" charset="0"/>
              </a:rPr>
            </a:br>
            <a:r>
              <a:rPr lang="en-US" dirty="0" smtClean="0">
                <a:latin typeface="Calibri" charset="0"/>
              </a:rPr>
              <a:t/>
            </a:r>
            <a:br>
              <a:rPr lang="en-US" dirty="0" smtClean="0">
                <a:latin typeface="Calibri" charset="0"/>
              </a:rPr>
            </a:br>
            <a:endParaRPr lang="en-US" dirty="0">
              <a:latin typeface="Calibri" charset="0"/>
            </a:endParaRPr>
          </a:p>
        </p:txBody>
      </p:sp>
      <p:graphicFrame>
        <p:nvGraphicFramePr>
          <p:cNvPr id="5" name="Object 3"/>
          <p:cNvGraphicFramePr>
            <a:graphicFrameLocks noChangeAspect="1"/>
          </p:cNvGraphicFramePr>
          <p:nvPr>
            <p:extLst>
              <p:ext uri="{D42A27DB-BD31-4B8C-83A1-F6EECF244321}">
                <p14:modId xmlns:p14="http://schemas.microsoft.com/office/powerpoint/2010/main" val="3235753217"/>
              </p:ext>
            </p:extLst>
          </p:nvPr>
        </p:nvGraphicFramePr>
        <p:xfrm>
          <a:off x="6108095" y="111134"/>
          <a:ext cx="3108469" cy="2733147"/>
        </p:xfrm>
        <a:graphic>
          <a:graphicData uri="http://schemas.openxmlformats.org/presentationml/2006/ole">
            <mc:AlternateContent xmlns:mc="http://schemas.openxmlformats.org/markup-compatibility/2006">
              <mc:Choice xmlns:v="urn:schemas-microsoft-com:vml" Requires="v">
                <p:oleObj spid="_x0000_s40972" name="Image" r:id="rId3" imgW="6425397" imgH="7009524" progId="Photoshop.Image.7">
                  <p:embed/>
                </p:oleObj>
              </mc:Choice>
              <mc:Fallback>
                <p:oleObj name="Image" r:id="rId3" imgW="6425397" imgH="7009524"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8095" y="111134"/>
                        <a:ext cx="3108469" cy="2733147"/>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50458768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8"/>
          </a:xfrm>
        </p:spPr>
        <p:txBody>
          <a:bodyPr>
            <a:normAutofit fontScale="90000"/>
          </a:bodyPr>
          <a:lstStyle/>
          <a:p>
            <a:pPr algn="just">
              <a:lnSpc>
                <a:spcPct val="80000"/>
              </a:lnSpc>
            </a:pP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ru-RU" sz="3200" dirty="0" smtClean="0"/>
              <a:t/>
            </a:r>
            <a:br>
              <a:rPr lang="ru-RU" sz="3200" dirty="0" smtClean="0"/>
            </a:br>
            <a:r>
              <a:rPr lang="en-US" sz="3200" dirty="0" smtClean="0"/>
              <a:t>  </a:t>
            </a:r>
            <a:br>
              <a:rPr lang="en-US" sz="3200" dirty="0" smtClean="0"/>
            </a:br>
            <a:r>
              <a:rPr lang="en-US" sz="3200" dirty="0" smtClean="0"/>
              <a:t/>
            </a:r>
            <a:br>
              <a:rPr lang="en-US" sz="3200" dirty="0" smtClean="0"/>
            </a:br>
            <a:r>
              <a:rPr lang="ru-RU" sz="3200" dirty="0" smtClean="0"/>
              <a:t/>
            </a:r>
            <a:br>
              <a:rPr lang="ru-RU" sz="3200" dirty="0" smtClean="0"/>
            </a:br>
            <a:r>
              <a:rPr lang="ru-RU" sz="3200" dirty="0"/>
              <a:t/>
            </a:r>
            <a:br>
              <a:rPr lang="ru-RU" sz="3200" dirty="0"/>
            </a:br>
            <a:r>
              <a:rPr lang="ru-RU" sz="3200" dirty="0" smtClean="0"/>
              <a:t/>
            </a:r>
            <a:br>
              <a:rPr lang="ru-RU" sz="3200" dirty="0" smtClean="0"/>
            </a:br>
            <a:r>
              <a:rPr lang="ru-RU" sz="3200" dirty="0" smtClean="0"/>
              <a:t/>
            </a:r>
            <a:br>
              <a:rPr lang="ru-RU" sz="3200" dirty="0" smtClean="0"/>
            </a:br>
            <a:r>
              <a:rPr lang="ru-RU" sz="3200" dirty="0" smtClean="0"/>
              <a:t/>
            </a:r>
            <a:br>
              <a:rPr lang="ru-RU" sz="3200" dirty="0" smtClean="0"/>
            </a:br>
            <a:r>
              <a:rPr lang="ru-RU" sz="3200" dirty="0"/>
              <a:t/>
            </a:r>
            <a:br>
              <a:rPr lang="ru-RU" sz="3200" dirty="0"/>
            </a:br>
            <a:r>
              <a:rPr lang="ru-RU" sz="3200" dirty="0" smtClean="0"/>
              <a:t/>
            </a:r>
            <a:br>
              <a:rPr lang="ru-RU" sz="3200" dirty="0" smtClean="0"/>
            </a:br>
            <a:r>
              <a:rPr lang="ru-RU" sz="3200" dirty="0"/>
              <a:t/>
            </a:r>
            <a:br>
              <a:rPr lang="ru-RU" sz="3200" dirty="0"/>
            </a:br>
            <a:r>
              <a:rPr lang="ru-RU" sz="3200" dirty="0" smtClean="0"/>
              <a:t/>
            </a:r>
            <a:br>
              <a:rPr lang="ru-RU" sz="3200" dirty="0" smtClean="0"/>
            </a:br>
            <a:r>
              <a:rPr lang="ru-RU" sz="3200" dirty="0" smtClean="0"/>
              <a:t> </a:t>
            </a:r>
            <a:br>
              <a:rPr lang="ru-RU" sz="3200" dirty="0" smtClean="0"/>
            </a:br>
            <a:r>
              <a:rPr lang="ru-RU" sz="3200" dirty="0"/>
              <a:t/>
            </a:r>
            <a:br>
              <a:rPr lang="ru-RU" sz="3200" dirty="0"/>
            </a:br>
            <a:r>
              <a:rPr lang="ru-RU" sz="3600" dirty="0" smtClean="0"/>
              <a:t>  </a:t>
            </a:r>
            <a:r>
              <a:rPr lang="en-US" sz="3600" dirty="0">
                <a:latin typeface="Times New Roman" charset="0"/>
                <a:cs typeface="Times New Roman" charset="0"/>
              </a:rPr>
              <a:t>The golden section is </a:t>
            </a:r>
            <a:r>
              <a:rPr lang="en-US" sz="3600" dirty="0" smtClean="0">
                <a:latin typeface="Times New Roman" charset="0"/>
                <a:cs typeface="Times New Roman" charset="0"/>
              </a:rPr>
              <a:t>the </a:t>
            </a:r>
            <a:r>
              <a:rPr lang="en-US" sz="3600" dirty="0">
                <a:latin typeface="Times New Roman" charset="0"/>
                <a:cs typeface="Times New Roman" charset="0"/>
              </a:rPr>
              <a:t>mathematical symbol of a self-reproduction for many centuries (Leonardo da Vinci, </a:t>
            </a:r>
            <a:r>
              <a:rPr lang="en-US" sz="3600" dirty="0" err="1">
                <a:latin typeface="Times New Roman" charset="0"/>
                <a:cs typeface="Times New Roman" charset="0"/>
              </a:rPr>
              <a:t>J.Kepler</a:t>
            </a:r>
            <a:r>
              <a:rPr lang="en-US" sz="3600" dirty="0">
                <a:latin typeface="Times New Roman" charset="0"/>
                <a:cs typeface="Times New Roman" charset="0"/>
              </a:rPr>
              <a:t>, </a:t>
            </a:r>
            <a:r>
              <a:rPr lang="en-US" sz="3600" dirty="0" err="1">
                <a:latin typeface="Times New Roman" charset="0"/>
                <a:cs typeface="Times New Roman" charset="0"/>
              </a:rPr>
              <a:t>etc</a:t>
            </a:r>
            <a:r>
              <a:rPr lang="en-US" sz="3600" dirty="0">
                <a:latin typeface="Times New Roman" charset="0"/>
                <a:cs typeface="Times New Roman" charset="0"/>
              </a:rPr>
              <a:t>). It is well known that the golden section is shown by many authors in different physiological systems: cardio-vascular system, respiratory system, electric activities of brain,  </a:t>
            </a:r>
            <a:r>
              <a:rPr lang="en-US" sz="3600" i="1" dirty="0">
                <a:latin typeface="Times New Roman" charset="0"/>
                <a:cs typeface="Times New Roman" charset="0"/>
              </a:rPr>
              <a:t>etc</a:t>
            </a:r>
            <a:r>
              <a:rPr lang="en-US" sz="3600" dirty="0">
                <a:latin typeface="Times New Roman" charset="0"/>
                <a:cs typeface="Times New Roman" charset="0"/>
              </a:rPr>
              <a:t>. </a:t>
            </a:r>
            <a:br>
              <a:rPr lang="en-US" sz="3600" dirty="0">
                <a:latin typeface="Times New Roman" charset="0"/>
                <a:cs typeface="Times New Roman" charset="0"/>
              </a:rPr>
            </a:br>
            <a:r>
              <a:rPr lang="en-US" sz="3600" dirty="0" smtClean="0">
                <a:latin typeface="Times New Roman" charset="0"/>
                <a:cs typeface="Times New Roman" charset="0"/>
              </a:rPr>
              <a:t>  </a:t>
            </a:r>
            <a:r>
              <a:rPr lang="ru-RU" sz="3600" dirty="0">
                <a:latin typeface="Times New Roman" charset="0"/>
                <a:cs typeface="Times New Roman" charset="0"/>
              </a:rPr>
              <a:t/>
            </a:r>
            <a:br>
              <a:rPr lang="ru-RU" sz="3600" dirty="0">
                <a:latin typeface="Times New Roman" charset="0"/>
                <a:cs typeface="Times New Roman" charset="0"/>
              </a:rPr>
            </a:br>
            <a:r>
              <a:rPr lang="ru-RU" sz="3200" dirty="0"/>
              <a:t/>
            </a:r>
            <a:br>
              <a:rPr lang="ru-RU" sz="3200" dirty="0"/>
            </a:br>
            <a:r>
              <a:rPr lang="en-US" sz="3200" dirty="0"/>
              <a:t/>
            </a:r>
            <a:br>
              <a:rPr lang="en-US" sz="3200" dirty="0"/>
            </a:br>
            <a:r>
              <a:rPr lang="en-US" sz="3200" dirty="0" smtClean="0"/>
              <a:t/>
            </a:r>
            <a:br>
              <a:rPr lang="en-US" sz="3200" dirty="0" smtClean="0"/>
            </a:br>
            <a:r>
              <a:rPr lang="en-US" sz="2800" b="1" dirty="0"/>
              <a:t/>
            </a:r>
            <a:br>
              <a:rPr lang="en-US" sz="2800" b="1" dirty="0"/>
            </a:br>
            <a:r>
              <a:rPr lang="en-US" sz="2800" b="1" dirty="0" smtClean="0"/>
              <a:t/>
            </a:r>
            <a:br>
              <a:rPr lang="en-US" sz="2800" b="1" dirty="0" smtClean="0"/>
            </a:br>
            <a:r>
              <a:rPr lang="en-US" sz="3600" dirty="0"/>
              <a:t/>
            </a:r>
            <a:br>
              <a:rPr lang="en-US" sz="3600" dirty="0"/>
            </a:br>
            <a:r>
              <a:rPr lang="en-US" sz="3600" dirty="0" smtClean="0"/>
              <a:t/>
            </a:r>
            <a:br>
              <a:rPr lang="en-US" sz="3600" dirty="0" smtClean="0"/>
            </a:br>
            <a:r>
              <a:rPr lang="en-US" sz="3600" dirty="0" smtClean="0"/>
              <a:t> </a:t>
            </a:r>
            <a:br>
              <a:rPr lang="en-US" sz="3600"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ru-RU" sz="3200" dirty="0" smtClean="0"/>
              <a:t/>
            </a:r>
            <a:br>
              <a:rPr lang="ru-RU" sz="3200" dirty="0" smtClean="0"/>
            </a:br>
            <a:r>
              <a:rPr lang="en-US" sz="3200" dirty="0" smtClean="0"/>
              <a:t/>
            </a:r>
            <a:br>
              <a:rPr lang="en-US" sz="3200" dirty="0" smtClean="0"/>
            </a:br>
            <a:r>
              <a:rPr lang="en-US" sz="3200" dirty="0" smtClean="0"/>
              <a:t> </a:t>
            </a:r>
            <a:r>
              <a:rPr lang="ru-RU" dirty="0" smtClean="0"/>
              <a:t/>
            </a:r>
            <a:br>
              <a:rPr lang="ru-RU" dirty="0" smtClean="0"/>
            </a:br>
            <a:r>
              <a:rPr lang="en-US" dirty="0" smtClean="0"/>
              <a:t>   </a:t>
            </a:r>
            <a:r>
              <a:rPr lang="ru-RU" dirty="0" smtClean="0"/>
              <a:t>        </a:t>
            </a:r>
            <a:r>
              <a:rPr lang="en-US" dirty="0" smtClean="0"/>
              <a:t>      </a:t>
            </a:r>
            <a:r>
              <a:rPr lang="ru-RU" dirty="0" smtClean="0"/>
              <a:t/>
            </a:r>
            <a:br>
              <a:rPr lang="ru-RU" dirty="0" smtClean="0"/>
            </a:br>
            <a:r>
              <a:rPr lang="ru-RU" dirty="0" smtClean="0"/>
              <a:t> </a:t>
            </a:r>
            <a:br>
              <a:rPr lang="ru-RU" dirty="0" smtClean="0"/>
            </a:br>
            <a:endParaRPr lang="en-US" dirty="0"/>
          </a:p>
        </p:txBody>
      </p:sp>
      <p:sp>
        <p:nvSpPr>
          <p:cNvPr id="3" name="Subtitle 2"/>
          <p:cNvSpPr>
            <a:spLocks noGrp="1"/>
          </p:cNvSpPr>
          <p:nvPr>
            <p:ph type="subTitle" idx="1"/>
          </p:nvPr>
        </p:nvSpPr>
        <p:spPr>
          <a:xfrm flipV="1">
            <a:off x="1371600" y="6857999"/>
            <a:ext cx="6400800" cy="45719"/>
          </a:xfrm>
        </p:spPr>
        <p:txBody>
          <a:bodyPr>
            <a:normAutofit fontScale="25000" lnSpcReduction="20000"/>
          </a:bodyPr>
          <a:lstStyle/>
          <a:p>
            <a:endParaRPr lang="en-US" dirty="0"/>
          </a:p>
        </p:txBody>
      </p:sp>
      <p:sp>
        <p:nvSpPr>
          <p:cNvPr id="5" name="TextBox 4"/>
          <p:cNvSpPr txBox="1"/>
          <p:nvPr/>
        </p:nvSpPr>
        <p:spPr>
          <a:xfrm>
            <a:off x="4705048" y="3955143"/>
            <a:ext cx="184666" cy="369332"/>
          </a:xfrm>
          <a:prstGeom prst="rect">
            <a:avLst/>
          </a:prstGeom>
          <a:noFill/>
        </p:spPr>
        <p:txBody>
          <a:bodyPr wrap="none" rtlCol="0">
            <a:spAutoFit/>
          </a:bodyPr>
          <a:lstStyle/>
          <a:p>
            <a:endParaRPr lang="en-US" dirty="0"/>
          </a:p>
        </p:txBody>
      </p:sp>
      <p:sp>
        <p:nvSpPr>
          <p:cNvPr id="4" name="TextBox 3"/>
          <p:cNvSpPr txBox="1"/>
          <p:nvPr/>
        </p:nvSpPr>
        <p:spPr>
          <a:xfrm>
            <a:off x="3096381" y="2104571"/>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67855870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8"/>
          </a:xfrm>
        </p:spPr>
        <p:txBody>
          <a:bodyPr>
            <a:normAutofit fontScale="90000"/>
          </a:bodyPr>
          <a:lstStyle/>
          <a:p>
            <a:pPr algn="just">
              <a:lnSpc>
                <a:spcPct val="90000"/>
              </a:lnSpc>
            </a:pP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ru-RU" sz="3200" dirty="0" smtClean="0"/>
              <a:t/>
            </a:r>
            <a:br>
              <a:rPr lang="ru-RU" sz="3200" dirty="0" smtClean="0"/>
            </a:br>
            <a:r>
              <a:rPr lang="en-US" sz="3200" dirty="0" smtClean="0"/>
              <a:t>  </a:t>
            </a:r>
            <a:br>
              <a:rPr lang="en-US" sz="3200" dirty="0" smtClean="0"/>
            </a:br>
            <a:r>
              <a:rPr lang="en-US" sz="3200" dirty="0" smtClean="0"/>
              <a:t/>
            </a:r>
            <a:br>
              <a:rPr lang="en-US" sz="3200" dirty="0" smtClean="0"/>
            </a:br>
            <a:r>
              <a:rPr lang="ru-RU" sz="3200" dirty="0" smtClean="0"/>
              <a:t/>
            </a:r>
            <a:br>
              <a:rPr lang="ru-RU" sz="3200" dirty="0" smtClean="0"/>
            </a:br>
            <a:r>
              <a:rPr lang="ru-RU" sz="3200" dirty="0"/>
              <a:t/>
            </a:r>
            <a:br>
              <a:rPr lang="ru-RU" sz="3200" dirty="0"/>
            </a:br>
            <a:r>
              <a:rPr lang="ru-RU" sz="3200" dirty="0" smtClean="0"/>
              <a:t/>
            </a:r>
            <a:br>
              <a:rPr lang="ru-RU" sz="3200" dirty="0" smtClean="0"/>
            </a:br>
            <a:r>
              <a:rPr lang="ru-RU" sz="3200" dirty="0" smtClean="0"/>
              <a:t/>
            </a:r>
            <a:br>
              <a:rPr lang="ru-RU" sz="3200" dirty="0" smtClean="0"/>
            </a:br>
            <a:r>
              <a:rPr lang="ru-RU" sz="3200" dirty="0"/>
              <a:t/>
            </a:r>
            <a:br>
              <a:rPr lang="ru-RU" sz="3200" dirty="0"/>
            </a:br>
            <a:r>
              <a:rPr lang="ru-RU" sz="3200" dirty="0" smtClean="0"/>
              <a:t/>
            </a:r>
            <a:br>
              <a:rPr lang="ru-RU" sz="3200" dirty="0" smtClean="0"/>
            </a:br>
            <a:r>
              <a:rPr lang="ru-RU" sz="3200" dirty="0"/>
              <a:t/>
            </a:r>
            <a:br>
              <a:rPr lang="ru-RU" sz="3200" dirty="0"/>
            </a:br>
            <a:r>
              <a:rPr lang="ru-RU" sz="3200" dirty="0" smtClean="0"/>
              <a:t/>
            </a:r>
            <a:br>
              <a:rPr lang="ru-RU" sz="3200" dirty="0" smtClean="0"/>
            </a:br>
            <a:r>
              <a:rPr lang="ru-RU" sz="3200" dirty="0"/>
              <a:t/>
            </a:r>
            <a:br>
              <a:rPr lang="ru-RU" sz="3200" dirty="0"/>
            </a:br>
            <a:r>
              <a:rPr lang="ru-RU" sz="3200" dirty="0" smtClean="0"/>
              <a:t/>
            </a:r>
            <a:br>
              <a:rPr lang="ru-RU" sz="3200" dirty="0" smtClean="0"/>
            </a:br>
            <a:r>
              <a:rPr lang="ru-RU" sz="3200" dirty="0"/>
              <a:t/>
            </a:r>
            <a:br>
              <a:rPr lang="ru-RU" sz="3200" dirty="0"/>
            </a:br>
            <a:r>
              <a:rPr lang="ru-RU" sz="3200" dirty="0" smtClean="0"/>
              <a:t/>
            </a:r>
            <a:br>
              <a:rPr lang="ru-RU" sz="3200" dirty="0" smtClean="0"/>
            </a:br>
            <a:r>
              <a:rPr lang="en-US" sz="3200" dirty="0"/>
              <a:t>The Kronecker family of </a:t>
            </a:r>
            <a:r>
              <a:rPr lang="en-US" sz="3200" dirty="0" smtClean="0"/>
              <a:t>golden </a:t>
            </a:r>
            <a:r>
              <a:rPr lang="en-US" sz="3200" dirty="0"/>
              <a:t>matrices defines a new - "golden" - triangle of their elements (similar to the quint triangle of </a:t>
            </a:r>
            <a:r>
              <a:rPr lang="en-US" sz="3200" dirty="0" err="1" smtClean="0"/>
              <a:t>Nichomachus</a:t>
            </a:r>
            <a:r>
              <a:rPr lang="en-US" sz="3200" dirty="0"/>
              <a:t>)</a:t>
            </a:r>
            <a:r>
              <a:rPr lang="ru-RU" sz="3200" dirty="0" smtClean="0"/>
              <a:t>:</a:t>
            </a:r>
            <a:br>
              <a:rPr lang="ru-RU" sz="3200" dirty="0" smtClean="0"/>
            </a:br>
            <a:r>
              <a:rPr lang="ru-RU" sz="3200" dirty="0"/>
              <a:t/>
            </a:r>
            <a:br>
              <a:rPr lang="ru-RU" sz="3200" dirty="0"/>
            </a:br>
            <a:r>
              <a:rPr lang="en-US" sz="3200" dirty="0"/>
              <a:t/>
            </a:r>
            <a:br>
              <a:rPr lang="en-US" sz="3200" dirty="0"/>
            </a:br>
            <a:r>
              <a:rPr lang="en-US" sz="3200" dirty="0" smtClean="0"/>
              <a:t/>
            </a:r>
            <a:br>
              <a:rPr lang="en-US" sz="3200" dirty="0" smtClean="0"/>
            </a:br>
            <a:r>
              <a:rPr lang="en-US" sz="2800" b="1" dirty="0"/>
              <a:t/>
            </a:r>
            <a:br>
              <a:rPr lang="en-US" sz="2800" b="1" dirty="0"/>
            </a:br>
            <a:r>
              <a:rPr lang="en-US" sz="2800" b="1" dirty="0" smtClean="0"/>
              <a:t/>
            </a:r>
            <a:br>
              <a:rPr lang="en-US" sz="2800" b="1" dirty="0" smtClean="0"/>
            </a:br>
            <a:r>
              <a:rPr lang="en-US" sz="3600" dirty="0"/>
              <a:t/>
            </a:r>
            <a:br>
              <a:rPr lang="en-US" sz="3600" dirty="0"/>
            </a:br>
            <a:r>
              <a:rPr lang="en-US" sz="3600" dirty="0" smtClean="0"/>
              <a:t/>
            </a:r>
            <a:br>
              <a:rPr lang="en-US" sz="3600" dirty="0" smtClean="0"/>
            </a:br>
            <a:r>
              <a:rPr lang="en-US" sz="3600" dirty="0" smtClean="0"/>
              <a:t>The ratio between adjacent numbers is equal to </a:t>
            </a:r>
            <a:r>
              <a:rPr lang="en-US" sz="3600" b="1" dirty="0" err="1" smtClean="0">
                <a:solidFill>
                  <a:srgbClr val="FF0000"/>
                </a:solidFill>
                <a:latin typeface="Times New Roman" charset="0"/>
                <a:cs typeface="Times New Roman" charset="0"/>
              </a:rPr>
              <a:t>φ</a:t>
            </a:r>
            <a:r>
              <a:rPr lang="en-GB" sz="3600" b="1" baseline="30000" dirty="0" smtClean="0">
                <a:solidFill>
                  <a:srgbClr val="FF0000"/>
                </a:solidFill>
              </a:rPr>
              <a:t>2</a:t>
            </a:r>
            <a:r>
              <a:rPr lang="en-GB" sz="3600" dirty="0" smtClean="0"/>
              <a:t>.</a:t>
            </a:r>
            <a:r>
              <a:rPr lang="en-US" sz="3600" dirty="0"/>
              <a:t/>
            </a:r>
            <a:br>
              <a:rPr lang="en-US" sz="3600" dirty="0"/>
            </a:br>
            <a:r>
              <a:rPr lang="en-US" sz="3600" dirty="0" smtClean="0"/>
              <a:t/>
            </a:r>
            <a:br>
              <a:rPr lang="en-US" sz="3600" dirty="0" smtClean="0"/>
            </a:br>
            <a:r>
              <a:rPr lang="en-US" sz="3600" dirty="0" smtClean="0"/>
              <a:t> </a:t>
            </a:r>
            <a:br>
              <a:rPr lang="en-US" sz="3600"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ru-RU" sz="3200" dirty="0" smtClean="0"/>
              <a:t/>
            </a:r>
            <a:br>
              <a:rPr lang="ru-RU" sz="3200" dirty="0" smtClean="0"/>
            </a:br>
            <a:r>
              <a:rPr lang="en-US" sz="3200" dirty="0" smtClean="0"/>
              <a:t/>
            </a:r>
            <a:br>
              <a:rPr lang="en-US" sz="3200" dirty="0" smtClean="0"/>
            </a:br>
            <a:r>
              <a:rPr lang="en-US" sz="3200" dirty="0" smtClean="0"/>
              <a:t> </a:t>
            </a:r>
            <a:r>
              <a:rPr lang="ru-RU" dirty="0" smtClean="0"/>
              <a:t/>
            </a:r>
            <a:br>
              <a:rPr lang="ru-RU" dirty="0" smtClean="0"/>
            </a:br>
            <a:r>
              <a:rPr lang="en-US" dirty="0" smtClean="0"/>
              <a:t>   </a:t>
            </a:r>
            <a:r>
              <a:rPr lang="ru-RU" dirty="0" smtClean="0"/>
              <a:t>        </a:t>
            </a:r>
            <a:r>
              <a:rPr lang="en-US" dirty="0" smtClean="0"/>
              <a:t>      </a:t>
            </a:r>
            <a:r>
              <a:rPr lang="ru-RU" dirty="0" smtClean="0"/>
              <a:t/>
            </a:r>
            <a:br>
              <a:rPr lang="ru-RU" dirty="0" smtClean="0"/>
            </a:br>
            <a:r>
              <a:rPr lang="ru-RU" dirty="0" smtClean="0"/>
              <a:t> </a:t>
            </a:r>
            <a:br>
              <a:rPr lang="ru-RU" dirty="0" smtClean="0"/>
            </a:br>
            <a:endParaRPr lang="en-US" dirty="0"/>
          </a:p>
        </p:txBody>
      </p:sp>
      <p:sp>
        <p:nvSpPr>
          <p:cNvPr id="3" name="Subtitle 2"/>
          <p:cNvSpPr>
            <a:spLocks noGrp="1"/>
          </p:cNvSpPr>
          <p:nvPr>
            <p:ph type="subTitle" idx="1"/>
          </p:nvPr>
        </p:nvSpPr>
        <p:spPr>
          <a:xfrm flipV="1">
            <a:off x="1371600" y="6857999"/>
            <a:ext cx="6400800" cy="45719"/>
          </a:xfrm>
        </p:spPr>
        <p:txBody>
          <a:bodyPr>
            <a:normAutofit fontScale="25000" lnSpcReduction="20000"/>
          </a:bodyPr>
          <a:lstStyle/>
          <a:p>
            <a:endParaRPr lang="en-US" dirty="0"/>
          </a:p>
        </p:txBody>
      </p:sp>
      <p:sp>
        <p:nvSpPr>
          <p:cNvPr id="5" name="TextBox 4"/>
          <p:cNvSpPr txBox="1"/>
          <p:nvPr/>
        </p:nvSpPr>
        <p:spPr>
          <a:xfrm>
            <a:off x="4705048" y="3955143"/>
            <a:ext cx="184666" cy="369332"/>
          </a:xfrm>
          <a:prstGeom prst="rect">
            <a:avLst/>
          </a:prstGeom>
          <a:noFill/>
        </p:spPr>
        <p:txBody>
          <a:bodyPr wrap="none" rtlCol="0">
            <a:spAutoFit/>
          </a:bodyPr>
          <a:lstStyle/>
          <a:p>
            <a:endParaRPr lang="en-US" dirty="0"/>
          </a:p>
        </p:txBody>
      </p:sp>
      <p:sp>
        <p:nvSpPr>
          <p:cNvPr id="4" name="TextBox 3"/>
          <p:cNvSpPr txBox="1"/>
          <p:nvPr/>
        </p:nvSpPr>
        <p:spPr>
          <a:xfrm>
            <a:off x="3096381" y="2104571"/>
            <a:ext cx="184666" cy="369332"/>
          </a:xfrm>
          <a:prstGeom prst="rect">
            <a:avLst/>
          </a:prstGeom>
          <a:noFill/>
        </p:spPr>
        <p:txBody>
          <a:bodyPr wrap="none" rtlCol="0">
            <a:spAutoFit/>
          </a:bodyPr>
          <a:lstStyle/>
          <a:p>
            <a:endParaRPr lang="en-US" dirty="0"/>
          </a:p>
        </p:txBody>
      </p:sp>
      <p:pic>
        <p:nvPicPr>
          <p:cNvPr id="6" name="Picture 5"/>
          <p:cNvPicPr>
            <a:picLocks noChangeAspect="1"/>
          </p:cNvPicPr>
          <p:nvPr/>
        </p:nvPicPr>
        <p:blipFill>
          <a:blip r:embed="rId3"/>
          <a:stretch>
            <a:fillRect/>
          </a:stretch>
        </p:blipFill>
        <p:spPr>
          <a:xfrm>
            <a:off x="704548" y="397910"/>
            <a:ext cx="7544405" cy="1827614"/>
          </a:xfrm>
          <a:prstGeom prst="rect">
            <a:avLst/>
          </a:prstGeom>
        </p:spPr>
      </p:pic>
      <p:pic>
        <p:nvPicPr>
          <p:cNvPr id="7" name="Picture 6"/>
          <p:cNvPicPr>
            <a:picLocks noChangeAspect="1"/>
          </p:cNvPicPr>
          <p:nvPr/>
        </p:nvPicPr>
        <p:blipFill>
          <a:blip r:embed="rId4"/>
          <a:stretch>
            <a:fillRect/>
          </a:stretch>
        </p:blipFill>
        <p:spPr>
          <a:xfrm>
            <a:off x="559405" y="3683426"/>
            <a:ext cx="3147786" cy="2249515"/>
          </a:xfrm>
          <a:prstGeom prst="rect">
            <a:avLst/>
          </a:prstGeom>
        </p:spPr>
      </p:pic>
      <p:pic>
        <p:nvPicPr>
          <p:cNvPr id="8" name="Picture 7"/>
          <p:cNvPicPr>
            <a:picLocks noChangeAspect="1"/>
          </p:cNvPicPr>
          <p:nvPr/>
        </p:nvPicPr>
        <p:blipFill>
          <a:blip r:embed="rId5"/>
          <a:stretch>
            <a:fillRect/>
          </a:stretch>
        </p:blipFill>
        <p:spPr>
          <a:xfrm>
            <a:off x="4705048" y="3586754"/>
            <a:ext cx="3896797" cy="2212754"/>
          </a:xfrm>
          <a:prstGeom prst="rect">
            <a:avLst/>
          </a:prstGeom>
        </p:spPr>
      </p:pic>
    </p:spTree>
    <p:extLst>
      <p:ext uri="{BB962C8B-B14F-4D97-AF65-F5344CB8AC3E}">
        <p14:creationId xmlns:p14="http://schemas.microsoft.com/office/powerpoint/2010/main" val="248054503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8"/>
          </a:xfrm>
        </p:spPr>
        <p:txBody>
          <a:bodyPr>
            <a:normAutofit fontScale="90000"/>
          </a:bodyPr>
          <a:lstStyle/>
          <a:p>
            <a:pPr algn="just">
              <a:lnSpc>
                <a:spcPct val="80000"/>
              </a:lnSpc>
            </a:pP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ru-RU" sz="3200" dirty="0" smtClean="0"/>
              <a:t/>
            </a:r>
            <a:br>
              <a:rPr lang="ru-RU" sz="3200" dirty="0" smtClean="0"/>
            </a:br>
            <a:r>
              <a:rPr lang="en-US" sz="3200" dirty="0" smtClean="0"/>
              <a:t>  </a:t>
            </a:r>
            <a:br>
              <a:rPr lang="en-US" sz="3200" dirty="0" smtClean="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3600" dirty="0"/>
              <a:t>Using the known algorithm of creation of the Pythagoras musical scale for the case geometric progression of two types - with the coefficient </a:t>
            </a:r>
            <a:r>
              <a:rPr lang="en-US" sz="3600" b="1" dirty="0">
                <a:solidFill>
                  <a:srgbClr val="FF0000"/>
                </a:solidFill>
              </a:rPr>
              <a:t>3/2 </a:t>
            </a:r>
            <a:r>
              <a:rPr lang="en-US" sz="3600" dirty="0"/>
              <a:t>and with the </a:t>
            </a:r>
            <a:r>
              <a:rPr lang="en-US" sz="3600" dirty="0" smtClean="0"/>
              <a:t>coefficient </a:t>
            </a:r>
            <a:r>
              <a:rPr lang="en-US" sz="3600" b="1" dirty="0" err="1">
                <a:solidFill>
                  <a:srgbClr val="FF0000"/>
                </a:solidFill>
                <a:latin typeface="Times New Roman" charset="0"/>
                <a:cs typeface="Times New Roman" charset="0"/>
              </a:rPr>
              <a:t>φ</a:t>
            </a:r>
            <a:r>
              <a:rPr lang="en-GB" sz="3600" b="1" baseline="30000" dirty="0">
                <a:solidFill>
                  <a:srgbClr val="FF0000"/>
                </a:solidFill>
              </a:rPr>
              <a:t>2</a:t>
            </a:r>
            <a:r>
              <a:rPr lang="en-US" sz="3600" dirty="0" smtClean="0"/>
              <a:t>, </a:t>
            </a:r>
            <a:r>
              <a:rPr lang="en-US" sz="3600" dirty="0"/>
              <a:t>we have got </a:t>
            </a:r>
            <a:r>
              <a:rPr lang="en-US" sz="3600" dirty="0" smtClean="0"/>
              <a:t>the hierarchy of quint </a:t>
            </a:r>
            <a:r>
              <a:rPr lang="en-US" sz="3600" dirty="0"/>
              <a:t>scales </a:t>
            </a:r>
            <a:r>
              <a:rPr lang="en-US" sz="3600" dirty="0" smtClean="0"/>
              <a:t>and the hierarchy of </a:t>
            </a:r>
            <a:r>
              <a:rPr lang="en-US" sz="3600" dirty="0"/>
              <a:t>Fibonacci-stage scales (where quantity of stages coincides with Fibonacci numbers).</a:t>
            </a:r>
            <a:r>
              <a:rPr lang="en-US" sz="3600" dirty="0" smtClean="0"/>
              <a:t/>
            </a:r>
            <a:br>
              <a:rPr lang="en-US" sz="3600" dirty="0" smtClean="0"/>
            </a:br>
            <a:r>
              <a:rPr lang="en-US" sz="3600" dirty="0" smtClean="0"/>
              <a:t> </a:t>
            </a:r>
            <a:r>
              <a:rPr lang="en-US" sz="3100" dirty="0" smtClean="0"/>
              <a:t/>
            </a:r>
            <a:br>
              <a:rPr lang="en-US" sz="3100" dirty="0" smtClean="0"/>
            </a:br>
            <a:r>
              <a:rPr lang="en-US" sz="3600" dirty="0" smtClean="0"/>
              <a:t>  </a:t>
            </a:r>
            <a:br>
              <a:rPr lang="en-US" sz="3600"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ru-RU" sz="3200" dirty="0" smtClean="0"/>
              <a:t/>
            </a:r>
            <a:br>
              <a:rPr lang="ru-RU" sz="3200" dirty="0" smtClean="0"/>
            </a:br>
            <a:r>
              <a:rPr lang="en-US" sz="3200" dirty="0" smtClean="0"/>
              <a:t/>
            </a:r>
            <a:br>
              <a:rPr lang="en-US" sz="3200" dirty="0" smtClean="0"/>
            </a:br>
            <a:r>
              <a:rPr lang="en-US" sz="3200" dirty="0" smtClean="0"/>
              <a:t> </a:t>
            </a:r>
            <a:r>
              <a:rPr lang="ru-RU" dirty="0" smtClean="0"/>
              <a:t/>
            </a:r>
            <a:br>
              <a:rPr lang="ru-RU" dirty="0" smtClean="0"/>
            </a:br>
            <a:r>
              <a:rPr lang="en-US" dirty="0" smtClean="0"/>
              <a:t>   </a:t>
            </a:r>
            <a:r>
              <a:rPr lang="ru-RU" dirty="0" smtClean="0"/>
              <a:t>        </a:t>
            </a:r>
            <a:r>
              <a:rPr lang="en-US" dirty="0" smtClean="0"/>
              <a:t>      </a:t>
            </a:r>
            <a:r>
              <a:rPr lang="ru-RU" dirty="0" smtClean="0"/>
              <a:t/>
            </a:r>
            <a:br>
              <a:rPr lang="ru-RU" dirty="0" smtClean="0"/>
            </a:br>
            <a:r>
              <a:rPr lang="ru-RU" dirty="0" smtClean="0"/>
              <a:t> </a:t>
            </a:r>
            <a:br>
              <a:rPr lang="ru-RU" dirty="0" smtClean="0"/>
            </a:br>
            <a:endParaRPr lang="en-US" dirty="0"/>
          </a:p>
        </p:txBody>
      </p:sp>
      <p:sp>
        <p:nvSpPr>
          <p:cNvPr id="3" name="Subtitle 2"/>
          <p:cNvSpPr>
            <a:spLocks noGrp="1"/>
          </p:cNvSpPr>
          <p:nvPr>
            <p:ph type="subTitle" idx="1"/>
          </p:nvPr>
        </p:nvSpPr>
        <p:spPr>
          <a:xfrm flipV="1">
            <a:off x="1371600" y="6857999"/>
            <a:ext cx="6400800" cy="45719"/>
          </a:xfrm>
        </p:spPr>
        <p:txBody>
          <a:bodyPr>
            <a:normAutofit fontScale="25000" lnSpcReduction="20000"/>
          </a:bodyPr>
          <a:lstStyle/>
          <a:p>
            <a:endParaRPr lang="en-US" dirty="0"/>
          </a:p>
        </p:txBody>
      </p:sp>
      <p:sp>
        <p:nvSpPr>
          <p:cNvPr id="5" name="TextBox 4"/>
          <p:cNvSpPr txBox="1"/>
          <p:nvPr/>
        </p:nvSpPr>
        <p:spPr>
          <a:xfrm>
            <a:off x="4705048" y="3955143"/>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53639390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707510"/>
          </a:xfrm>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7" name="Picture 6"/>
          <p:cNvPicPr>
            <a:picLocks noChangeAspect="1"/>
          </p:cNvPicPr>
          <p:nvPr/>
        </p:nvPicPr>
        <p:blipFill>
          <a:blip r:embed="rId2"/>
          <a:stretch>
            <a:fillRect/>
          </a:stretch>
        </p:blipFill>
        <p:spPr>
          <a:xfrm>
            <a:off x="3991426" y="272720"/>
            <a:ext cx="1412586" cy="830371"/>
          </a:xfrm>
          <a:prstGeom prst="rect">
            <a:avLst/>
          </a:prstGeom>
        </p:spPr>
      </p:pic>
      <p:pic>
        <p:nvPicPr>
          <p:cNvPr id="8" name="Picture 7"/>
          <p:cNvPicPr>
            <a:picLocks noChangeAspect="1"/>
          </p:cNvPicPr>
          <p:nvPr/>
        </p:nvPicPr>
        <p:blipFill>
          <a:blip r:embed="rId3"/>
          <a:stretch>
            <a:fillRect/>
          </a:stretch>
        </p:blipFill>
        <p:spPr>
          <a:xfrm>
            <a:off x="73809" y="1245809"/>
            <a:ext cx="4691707" cy="5624286"/>
          </a:xfrm>
          <a:prstGeom prst="rect">
            <a:avLst/>
          </a:prstGeom>
        </p:spPr>
      </p:pic>
      <p:pic>
        <p:nvPicPr>
          <p:cNvPr id="12" name="Picture 11"/>
          <p:cNvPicPr>
            <a:picLocks noChangeAspect="1"/>
          </p:cNvPicPr>
          <p:nvPr/>
        </p:nvPicPr>
        <p:blipFill>
          <a:blip r:embed="rId4"/>
          <a:stretch>
            <a:fillRect/>
          </a:stretch>
        </p:blipFill>
        <p:spPr>
          <a:xfrm>
            <a:off x="4978400" y="1245809"/>
            <a:ext cx="4165600" cy="5461702"/>
          </a:xfrm>
          <a:prstGeom prst="rect">
            <a:avLst/>
          </a:prstGeom>
        </p:spPr>
      </p:pic>
    </p:spTree>
    <p:extLst>
      <p:ext uri="{BB962C8B-B14F-4D97-AF65-F5344CB8AC3E}">
        <p14:creationId xmlns:p14="http://schemas.microsoft.com/office/powerpoint/2010/main" val="138543999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flipV="1">
            <a:off x="457200" y="-428625"/>
            <a:ext cx="8229600" cy="428625"/>
          </a:xfrm>
        </p:spPr>
        <p:txBody>
          <a:bodyPr rtlCol="0">
            <a:normAutofit fontScale="90000"/>
          </a:bodyPr>
          <a:lstStyle/>
          <a:p>
            <a:pPr eaLnBrk="1" fontAlgn="auto" hangingPunct="1">
              <a:spcAft>
                <a:spcPts val="0"/>
              </a:spcAft>
              <a:defRPr/>
            </a:pPr>
            <a:endParaRPr lang="ru-RU" dirty="0" smtClean="0">
              <a:ea typeface="+mj-ea"/>
              <a:cs typeface="+mj-cs"/>
            </a:endParaRPr>
          </a:p>
        </p:txBody>
      </p:sp>
      <p:sp>
        <p:nvSpPr>
          <p:cNvPr id="50178" name="Rectangle 3"/>
          <p:cNvSpPr>
            <a:spLocks noGrp="1" noChangeArrowheads="1"/>
          </p:cNvSpPr>
          <p:nvPr>
            <p:ph type="body" idx="1"/>
          </p:nvPr>
        </p:nvSpPr>
        <p:spPr>
          <a:xfrm>
            <a:off x="0" y="0"/>
            <a:ext cx="9144000" cy="6858000"/>
          </a:xfrm>
        </p:spPr>
        <p:txBody>
          <a:bodyPr/>
          <a:lstStyle/>
          <a:p>
            <a:pPr eaLnBrk="1" hangingPunct="1"/>
            <a:endParaRPr lang="en-US">
              <a:latin typeface="Calibri" charset="0"/>
            </a:endParaRPr>
          </a:p>
          <a:p>
            <a:pPr eaLnBrk="1" hangingPunct="1"/>
            <a:endParaRPr lang="en-US">
              <a:latin typeface="Calibri" charset="0"/>
            </a:endParaRPr>
          </a:p>
          <a:p>
            <a:pPr eaLnBrk="1" hangingPunct="1"/>
            <a:endParaRPr lang="en-US">
              <a:latin typeface="Calibri" charset="0"/>
            </a:endParaRPr>
          </a:p>
        </p:txBody>
      </p:sp>
      <p:sp>
        <p:nvSpPr>
          <p:cNvPr id="50179" name="Rectangle 4"/>
          <p:cNvSpPr>
            <a:spLocks noChangeArrowheads="1"/>
          </p:cNvSpPr>
          <p:nvPr/>
        </p:nvSpPr>
        <p:spPr bwMode="auto">
          <a:xfrm>
            <a:off x="1" y="-747713"/>
            <a:ext cx="9144000" cy="11424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ru-RU" dirty="0">
              <a:solidFill>
                <a:srgbClr val="000000"/>
              </a:solidFill>
            </a:endParaRPr>
          </a:p>
          <a:p>
            <a:endParaRPr lang="ru-RU" dirty="0">
              <a:solidFill>
                <a:srgbClr val="000000"/>
              </a:solidFill>
            </a:endParaRPr>
          </a:p>
          <a:p>
            <a:r>
              <a:rPr lang="ru-RU" dirty="0">
                <a:solidFill>
                  <a:srgbClr val="000000"/>
                </a:solidFill>
              </a:rPr>
              <a:t>          </a:t>
            </a:r>
            <a:endParaRPr lang="en-US" dirty="0">
              <a:solidFill>
                <a:srgbClr val="000000"/>
              </a:solidFill>
            </a:endParaRPr>
          </a:p>
          <a:p>
            <a:endParaRPr lang="en-US" sz="3200" dirty="0">
              <a:solidFill>
                <a:srgbClr val="000000"/>
              </a:solidFill>
            </a:endParaRPr>
          </a:p>
          <a:p>
            <a:pPr>
              <a:lnSpc>
                <a:spcPct val="80000"/>
              </a:lnSpc>
            </a:pPr>
            <a:r>
              <a:rPr lang="en-US" sz="3200" dirty="0" smtClean="0">
                <a:solidFill>
                  <a:srgbClr val="000000"/>
                </a:solidFill>
              </a:rPr>
              <a:t>  The </a:t>
            </a:r>
            <a:r>
              <a:rPr lang="en-US" sz="3200" dirty="0">
                <a:solidFill>
                  <a:srgbClr val="000000"/>
                </a:solidFill>
              </a:rPr>
              <a:t>golden section </a:t>
            </a:r>
            <a:r>
              <a:rPr lang="en-US" sz="3200" b="1" dirty="0" err="1" smtClean="0">
                <a:solidFill>
                  <a:srgbClr val="FF0000"/>
                </a:solidFill>
                <a:latin typeface="Times New Roman" charset="0"/>
                <a:cs typeface="Times New Roman" charset="0"/>
              </a:rPr>
              <a:t>φ</a:t>
            </a:r>
            <a:r>
              <a:rPr lang="en-US" sz="3200" b="1" dirty="0" smtClean="0">
                <a:solidFill>
                  <a:srgbClr val="FF0000"/>
                </a:solidFill>
                <a:latin typeface="Times New Roman" charset="0"/>
                <a:cs typeface="Times New Roman" charset="0"/>
              </a:rPr>
              <a:t> </a:t>
            </a:r>
            <a:r>
              <a:rPr lang="en-US" sz="3200" dirty="0" smtClean="0">
                <a:solidFill>
                  <a:srgbClr val="000000"/>
                </a:solidFill>
              </a:rPr>
              <a:t>is </a:t>
            </a:r>
            <a:r>
              <a:rPr lang="en-US" sz="3200" dirty="0">
                <a:solidFill>
                  <a:srgbClr val="000000"/>
                </a:solidFill>
              </a:rPr>
              <a:t>closely associated with the set of Fibonacci numbers, which are implemented in </a:t>
            </a:r>
            <a:endParaRPr lang="en-US" sz="3200" dirty="0" smtClean="0">
              <a:solidFill>
                <a:srgbClr val="000000"/>
              </a:solidFill>
            </a:endParaRPr>
          </a:p>
          <a:p>
            <a:pPr>
              <a:lnSpc>
                <a:spcPct val="80000"/>
              </a:lnSpc>
            </a:pPr>
            <a:r>
              <a:rPr lang="en-US" sz="3200" dirty="0" smtClean="0">
                <a:solidFill>
                  <a:srgbClr val="000000"/>
                </a:solidFill>
              </a:rPr>
              <a:t>inherited </a:t>
            </a:r>
            <a:r>
              <a:rPr lang="en-US" sz="3200" dirty="0">
                <a:solidFill>
                  <a:srgbClr val="000000"/>
                </a:solidFill>
              </a:rPr>
              <a:t>configuration of many living organisms in accordance with laws of phyllotaxis </a:t>
            </a:r>
            <a:r>
              <a:rPr lang="en-US" sz="3200" dirty="0" smtClean="0">
                <a:solidFill>
                  <a:srgbClr val="000000"/>
                </a:solidFill>
              </a:rPr>
              <a:t>(hundreds of </a:t>
            </a:r>
            <a:r>
              <a:rPr lang="en-US" sz="3200" dirty="0">
                <a:solidFill>
                  <a:srgbClr val="000000"/>
                </a:solidFill>
              </a:rPr>
              <a:t>publications are devoted to laws of phyllotaxis)</a:t>
            </a:r>
            <a:r>
              <a:rPr lang="en-US" sz="3200" dirty="0" smtClean="0">
                <a:solidFill>
                  <a:srgbClr val="000000"/>
                </a:solidFill>
              </a:rPr>
              <a:t>:</a:t>
            </a:r>
            <a:endParaRPr lang="ru-RU" sz="3200" dirty="0">
              <a:solidFill>
                <a:srgbClr val="000000"/>
              </a:solidFill>
            </a:endParaRPr>
          </a:p>
          <a:p>
            <a:pPr>
              <a:lnSpc>
                <a:spcPct val="80000"/>
              </a:lnSpc>
            </a:pPr>
            <a:r>
              <a:rPr lang="ru-RU" sz="3200" dirty="0">
                <a:solidFill>
                  <a:srgbClr val="000000"/>
                </a:solidFill>
              </a:rPr>
              <a:t> </a:t>
            </a:r>
            <a:r>
              <a:rPr lang="en-US" sz="3200" dirty="0" smtClean="0">
                <a:solidFill>
                  <a:srgbClr val="000000"/>
                </a:solidFill>
              </a:rPr>
              <a:t> </a:t>
            </a:r>
            <a:r>
              <a:rPr lang="en-US" sz="3200" dirty="0" err="1" smtClean="0">
                <a:solidFill>
                  <a:srgbClr val="000000"/>
                </a:solidFill>
              </a:rPr>
              <a:t>F</a:t>
            </a:r>
            <a:r>
              <a:rPr lang="en-US" sz="3200" baseline="-25000" dirty="0" err="1" smtClean="0">
                <a:solidFill>
                  <a:srgbClr val="000000"/>
                </a:solidFill>
              </a:rPr>
              <a:t>n</a:t>
            </a:r>
            <a:r>
              <a:rPr lang="en-US" sz="3200" baseline="-25000" dirty="0" smtClean="0">
                <a:solidFill>
                  <a:srgbClr val="000000"/>
                </a:solidFill>
              </a:rPr>
              <a:t> </a:t>
            </a:r>
            <a:r>
              <a:rPr lang="en-US" sz="3200" dirty="0" smtClean="0">
                <a:solidFill>
                  <a:srgbClr val="000000"/>
                </a:solidFill>
              </a:rPr>
              <a:t>= F</a:t>
            </a:r>
            <a:r>
              <a:rPr lang="en-US" sz="3200" baseline="-25000" dirty="0" smtClean="0">
                <a:solidFill>
                  <a:srgbClr val="000000"/>
                </a:solidFill>
              </a:rPr>
              <a:t>n</a:t>
            </a:r>
            <a:r>
              <a:rPr lang="en-US" sz="3200" baseline="-25000" dirty="0">
                <a:solidFill>
                  <a:srgbClr val="000000"/>
                </a:solidFill>
              </a:rPr>
              <a:t>-2</a:t>
            </a:r>
            <a:r>
              <a:rPr lang="en-US" sz="3200" dirty="0">
                <a:solidFill>
                  <a:srgbClr val="000000"/>
                </a:solidFill>
              </a:rPr>
              <a:t>+F</a:t>
            </a:r>
            <a:r>
              <a:rPr lang="en-US" sz="3200" baseline="-25000" dirty="0">
                <a:solidFill>
                  <a:srgbClr val="000000"/>
                </a:solidFill>
              </a:rPr>
              <a:t>n-1</a:t>
            </a:r>
            <a:r>
              <a:rPr lang="en-US" sz="3200" dirty="0">
                <a:solidFill>
                  <a:srgbClr val="000000"/>
                </a:solidFill>
              </a:rPr>
              <a:t>: 0, 1, 1, 2, 3, 5, 8, 13, 21, 34, 55, 89,</a:t>
            </a:r>
            <a:r>
              <a:rPr lang="en-US" sz="3200" dirty="0" smtClean="0">
                <a:solidFill>
                  <a:srgbClr val="000000"/>
                </a:solidFill>
              </a:rPr>
              <a:t>…</a:t>
            </a:r>
            <a:endParaRPr lang="en-US" sz="3200" dirty="0">
              <a:solidFill>
                <a:srgbClr val="000000"/>
              </a:solidFill>
            </a:endParaRPr>
          </a:p>
          <a:p>
            <a:pPr>
              <a:lnSpc>
                <a:spcPct val="80000"/>
              </a:lnSpc>
            </a:pPr>
            <a:r>
              <a:rPr lang="en-US" sz="3200" dirty="0" smtClean="0">
                <a:solidFill>
                  <a:srgbClr val="000000"/>
                </a:solidFill>
              </a:rPr>
              <a:t>    The </a:t>
            </a:r>
            <a:r>
              <a:rPr lang="en-US" sz="3200" dirty="0">
                <a:solidFill>
                  <a:srgbClr val="000000"/>
                </a:solidFill>
              </a:rPr>
              <a:t>ratio of two adjacent Fibonacci numbers </a:t>
            </a:r>
            <a:r>
              <a:rPr lang="en-US" sz="3200" dirty="0" smtClean="0">
                <a:solidFill>
                  <a:srgbClr val="000000"/>
                </a:solidFill>
              </a:rPr>
              <a:t>F</a:t>
            </a:r>
            <a:r>
              <a:rPr lang="en-US" sz="3200" baseline="-25000" dirty="0" smtClean="0">
                <a:solidFill>
                  <a:srgbClr val="000000"/>
                </a:solidFill>
              </a:rPr>
              <a:t>n+1</a:t>
            </a:r>
            <a:r>
              <a:rPr lang="en-US" sz="3200" dirty="0" smtClean="0">
                <a:solidFill>
                  <a:srgbClr val="000000"/>
                </a:solidFill>
              </a:rPr>
              <a:t>/</a:t>
            </a:r>
            <a:r>
              <a:rPr lang="en-US" sz="3200" dirty="0" err="1" smtClean="0">
                <a:solidFill>
                  <a:srgbClr val="000000"/>
                </a:solidFill>
              </a:rPr>
              <a:t>F</a:t>
            </a:r>
            <a:r>
              <a:rPr lang="en-US" sz="3200" baseline="-25000" dirty="0" err="1" smtClean="0">
                <a:solidFill>
                  <a:srgbClr val="000000"/>
                </a:solidFill>
              </a:rPr>
              <a:t>n</a:t>
            </a:r>
            <a:r>
              <a:rPr lang="en-US" sz="3200" dirty="0" smtClean="0">
                <a:solidFill>
                  <a:srgbClr val="000000"/>
                </a:solidFill>
              </a:rPr>
              <a:t> tends </a:t>
            </a:r>
            <a:r>
              <a:rPr lang="en-US" sz="3200" dirty="0">
                <a:solidFill>
                  <a:srgbClr val="000000"/>
                </a:solidFill>
              </a:rPr>
              <a:t>to the golden </a:t>
            </a:r>
            <a:r>
              <a:rPr lang="en-US" sz="3200" dirty="0" smtClean="0">
                <a:solidFill>
                  <a:srgbClr val="000000"/>
                </a:solidFill>
              </a:rPr>
              <a:t>section with </a:t>
            </a:r>
            <a:r>
              <a:rPr lang="en-US" sz="3200" dirty="0">
                <a:solidFill>
                  <a:srgbClr val="000000"/>
                </a:solidFill>
              </a:rPr>
              <a:t>increasing </a:t>
            </a:r>
            <a:r>
              <a:rPr lang="en-US" sz="3200" dirty="0" smtClean="0">
                <a:solidFill>
                  <a:srgbClr val="000000"/>
                </a:solidFill>
              </a:rPr>
              <a:t>n.</a:t>
            </a:r>
          </a:p>
          <a:p>
            <a:pPr>
              <a:lnSpc>
                <a:spcPct val="80000"/>
              </a:lnSpc>
            </a:pPr>
            <a:endParaRPr lang="en-US" sz="3200" dirty="0">
              <a:solidFill>
                <a:srgbClr val="000000"/>
              </a:solidFill>
            </a:endParaRPr>
          </a:p>
          <a:p>
            <a:pPr>
              <a:lnSpc>
                <a:spcPct val="80000"/>
              </a:lnSpc>
            </a:pPr>
            <a:endParaRPr lang="en-US" sz="3200" dirty="0" smtClean="0">
              <a:solidFill>
                <a:srgbClr val="000000"/>
              </a:solidFill>
            </a:endParaRPr>
          </a:p>
          <a:p>
            <a:pPr>
              <a:lnSpc>
                <a:spcPct val="80000"/>
              </a:lnSpc>
            </a:pPr>
            <a:endParaRPr lang="en-US" sz="3200" dirty="0">
              <a:solidFill>
                <a:srgbClr val="000000"/>
              </a:solidFill>
            </a:endParaRPr>
          </a:p>
          <a:p>
            <a:pPr>
              <a:lnSpc>
                <a:spcPct val="80000"/>
              </a:lnSpc>
            </a:pPr>
            <a:endParaRPr lang="en-US" sz="3200" dirty="0" smtClean="0">
              <a:solidFill>
                <a:srgbClr val="000000"/>
              </a:solidFill>
            </a:endParaRPr>
          </a:p>
          <a:p>
            <a:pPr>
              <a:lnSpc>
                <a:spcPct val="80000"/>
              </a:lnSpc>
            </a:pPr>
            <a:endParaRPr lang="en-US" sz="3200" dirty="0" smtClean="0">
              <a:solidFill>
                <a:srgbClr val="000000"/>
              </a:solidFill>
            </a:endParaRPr>
          </a:p>
          <a:p>
            <a:pPr>
              <a:lnSpc>
                <a:spcPct val="80000"/>
              </a:lnSpc>
            </a:pPr>
            <a:endParaRPr lang="ru-RU" sz="3200" dirty="0">
              <a:solidFill>
                <a:srgbClr val="000000"/>
              </a:solidFill>
            </a:endParaRPr>
          </a:p>
          <a:p>
            <a:pPr>
              <a:lnSpc>
                <a:spcPct val="80000"/>
              </a:lnSpc>
            </a:pPr>
            <a:endParaRPr lang="en-US" sz="3200" dirty="0">
              <a:solidFill>
                <a:srgbClr val="000000"/>
              </a:solidFill>
            </a:endParaRPr>
          </a:p>
          <a:p>
            <a:pPr>
              <a:lnSpc>
                <a:spcPct val="80000"/>
              </a:lnSpc>
            </a:pPr>
            <a:endParaRPr lang="en-US" sz="3200" dirty="0">
              <a:solidFill>
                <a:srgbClr val="000000"/>
              </a:solidFill>
            </a:endParaRPr>
          </a:p>
          <a:p>
            <a:pPr>
              <a:lnSpc>
                <a:spcPct val="80000"/>
              </a:lnSpc>
            </a:pPr>
            <a:endParaRPr lang="en-US" sz="3200" dirty="0">
              <a:solidFill>
                <a:srgbClr val="000000"/>
              </a:solidFill>
            </a:endParaRPr>
          </a:p>
          <a:p>
            <a:pPr>
              <a:lnSpc>
                <a:spcPct val="80000"/>
              </a:lnSpc>
            </a:pPr>
            <a:r>
              <a:rPr lang="ru-RU" sz="3200" dirty="0">
                <a:solidFill>
                  <a:srgbClr val="000000"/>
                </a:solidFill>
              </a:rPr>
              <a:t/>
            </a:r>
            <a:br>
              <a:rPr lang="ru-RU" sz="3200" dirty="0">
                <a:solidFill>
                  <a:srgbClr val="000000"/>
                </a:solidFill>
              </a:rPr>
            </a:br>
            <a:endParaRPr lang="en-US" sz="3200" dirty="0">
              <a:solidFill>
                <a:srgbClr val="000000"/>
              </a:solidFill>
            </a:endParaRPr>
          </a:p>
          <a:p>
            <a:endParaRPr lang="en-US" sz="3200" dirty="0">
              <a:solidFill>
                <a:srgbClr val="000000"/>
              </a:solidFill>
            </a:endParaRPr>
          </a:p>
          <a:p>
            <a:r>
              <a:rPr lang="ru-RU" sz="3200" dirty="0" smtClean="0">
                <a:solidFill>
                  <a:srgbClr val="000000"/>
                </a:solidFill>
              </a:rPr>
              <a:t> </a:t>
            </a:r>
            <a:endParaRPr lang="en-US" sz="3200" dirty="0">
              <a:solidFill>
                <a:srgbClr val="000000"/>
              </a:solidFill>
            </a:endParaRPr>
          </a:p>
          <a:p>
            <a:endParaRPr lang="en-US" sz="2000" dirty="0">
              <a:solidFill>
                <a:srgbClr val="000000"/>
              </a:solidFill>
            </a:endParaRPr>
          </a:p>
          <a:p>
            <a:endParaRPr lang="en-US" sz="2000" dirty="0">
              <a:solidFill>
                <a:srgbClr val="000000"/>
              </a:solidFill>
            </a:endParaRPr>
          </a:p>
          <a:p>
            <a:endParaRPr lang="en-US" sz="2000" dirty="0">
              <a:solidFill>
                <a:srgbClr val="000000"/>
              </a:solidFill>
            </a:endParaRPr>
          </a:p>
          <a:p>
            <a:r>
              <a:rPr lang="ru-RU" sz="2000" dirty="0">
                <a:solidFill>
                  <a:srgbClr val="000000"/>
                </a:solidFill>
              </a:rPr>
              <a:t/>
            </a:r>
            <a:br>
              <a:rPr lang="ru-RU" sz="2000" dirty="0">
                <a:solidFill>
                  <a:srgbClr val="000000"/>
                </a:solidFill>
              </a:rPr>
            </a:br>
            <a:endParaRPr lang="ru-RU" sz="2000" dirty="0">
              <a:solidFill>
                <a:srgbClr val="000000"/>
              </a:solidFill>
            </a:endParaRPr>
          </a:p>
        </p:txBody>
      </p:sp>
      <p:pic>
        <p:nvPicPr>
          <p:cNvPr id="5018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992" y="4245428"/>
            <a:ext cx="3402142" cy="2545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7384" y="4035270"/>
            <a:ext cx="26162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29174" y="3846058"/>
            <a:ext cx="22352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537447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ctrTitle"/>
          </p:nvPr>
        </p:nvSpPr>
        <p:spPr>
          <a:xfrm>
            <a:off x="0" y="0"/>
            <a:ext cx="9144000" cy="6858000"/>
          </a:xfrm>
        </p:spPr>
        <p:txBody>
          <a:bodyPr>
            <a:normAutofit fontScale="90000"/>
          </a:bodyPr>
          <a:lstStyle/>
          <a:p>
            <a:pPr algn="l">
              <a:lnSpc>
                <a:spcPct val="90000"/>
              </a:lnSpc>
            </a:pPr>
            <a:r>
              <a:rPr lang="en-US" sz="3600" dirty="0">
                <a:latin typeface="Calibri" charset="0"/>
              </a:rPr>
              <a:t/>
            </a:r>
            <a:br>
              <a:rPr lang="en-US" sz="3600" dirty="0">
                <a:latin typeface="Calibri" charset="0"/>
              </a:rPr>
            </a:br>
            <a:r>
              <a:rPr lang="en-US" sz="3600" dirty="0">
                <a:latin typeface="Calibri" charset="0"/>
              </a:rPr>
              <a:t> </a:t>
            </a:r>
            <a:r>
              <a:rPr lang="en-US" sz="3600" dirty="0" smtClean="0">
                <a:latin typeface="Calibri" charset="0"/>
              </a:rPr>
              <a:t/>
            </a:r>
            <a:br>
              <a:rPr lang="en-US" sz="3600" dirty="0" smtClean="0">
                <a:latin typeface="Calibri" charset="0"/>
              </a:rPr>
            </a:br>
            <a:r>
              <a:rPr lang="en-US" sz="3600" dirty="0">
                <a:latin typeface="Calibri" charset="0"/>
              </a:rPr>
              <a:t/>
            </a:r>
            <a:br>
              <a:rPr lang="en-US" sz="3600" dirty="0">
                <a:latin typeface="Calibri" charset="0"/>
              </a:rPr>
            </a:br>
            <a:r>
              <a:rPr lang="en-US" sz="3600" dirty="0" smtClean="0">
                <a:latin typeface="Calibri" charset="0"/>
              </a:rPr>
              <a:t> </a:t>
            </a:r>
            <a:br>
              <a:rPr lang="en-US" sz="3600" dirty="0" smtClean="0">
                <a:latin typeface="Calibri" charset="0"/>
              </a:rPr>
            </a:br>
            <a:r>
              <a:rPr lang="en-US" sz="3600" dirty="0">
                <a:latin typeface="Times New Roman" charset="0"/>
                <a:cs typeface="Times New Roman" charset="0"/>
              </a:rPr>
              <a:t/>
            </a:r>
            <a:br>
              <a:rPr lang="en-US" sz="3600" dirty="0">
                <a:latin typeface="Times New Roman" charset="0"/>
                <a:cs typeface="Times New Roman" charset="0"/>
              </a:rPr>
            </a:br>
            <a:r>
              <a:rPr lang="en-US" sz="3600" dirty="0" smtClean="0">
                <a:latin typeface="Times New Roman" charset="0"/>
                <a:cs typeface="Times New Roman" charset="0"/>
              </a:rPr>
              <a:t>   The </a:t>
            </a:r>
            <a:r>
              <a:rPr lang="en-US" sz="3600" dirty="0">
                <a:latin typeface="Times New Roman" charset="0"/>
                <a:cs typeface="Times New Roman" charset="0"/>
              </a:rPr>
              <a:t>ratio </a:t>
            </a:r>
            <a:r>
              <a:rPr lang="en-US" sz="3600" b="1" dirty="0">
                <a:solidFill>
                  <a:srgbClr val="FF0000"/>
                </a:solidFill>
                <a:latin typeface="Times New Roman" charset="0"/>
                <a:cs typeface="Times New Roman" charset="0"/>
              </a:rPr>
              <a:t>φ</a:t>
            </a:r>
            <a:r>
              <a:rPr lang="en-US" sz="3600" b="1" baseline="30000" dirty="0">
                <a:solidFill>
                  <a:srgbClr val="FF0000"/>
                </a:solidFill>
                <a:latin typeface="Times New Roman" charset="0"/>
                <a:cs typeface="Times New Roman" charset="0"/>
              </a:rPr>
              <a:t>2</a:t>
            </a:r>
            <a:r>
              <a:rPr lang="en-US" sz="3600" dirty="0">
                <a:latin typeface="Times New Roman" charset="0"/>
                <a:cs typeface="Times New Roman" charset="0"/>
              </a:rPr>
              <a:t> exists in regular </a:t>
            </a:r>
            <a:r>
              <a:rPr lang="en-US" sz="3600" dirty="0" smtClean="0">
                <a:latin typeface="Times New Roman" charset="0"/>
                <a:cs typeface="Times New Roman" charset="0"/>
              </a:rPr>
              <a:t>5</a:t>
            </a:r>
            <a:r>
              <a:rPr lang="en-US" sz="3600" dirty="0">
                <a:latin typeface="Times New Roman" charset="0"/>
                <a:cs typeface="Times New Roman" charset="0"/>
              </a:rPr>
              <a:t>-stars (pentagrams) as the ratio </a:t>
            </a:r>
            <a:r>
              <a:rPr lang="en-US" sz="3600" dirty="0" smtClean="0">
                <a:latin typeface="Times New Roman" charset="0"/>
                <a:cs typeface="Times New Roman" charset="0"/>
              </a:rPr>
              <a:t>between </a:t>
            </a:r>
            <a:r>
              <a:rPr lang="en-US" sz="3600" dirty="0">
                <a:latin typeface="Times New Roman" charset="0"/>
                <a:cs typeface="Times New Roman" charset="0"/>
              </a:rPr>
              <a:t>sides </a:t>
            </a:r>
            <a:r>
              <a:rPr lang="en-US" sz="3600" dirty="0" smtClean="0">
                <a:latin typeface="Times New Roman" charset="0"/>
                <a:cs typeface="Times New Roman" charset="0"/>
              </a:rPr>
              <a:t>of pentagrams entered </a:t>
            </a:r>
            <a:r>
              <a:rPr lang="en-US" sz="3600" dirty="0">
                <a:latin typeface="Times New Roman" charset="0"/>
                <a:cs typeface="Times New Roman" charset="0"/>
              </a:rPr>
              <a:t>in each other.</a:t>
            </a:r>
            <a:r>
              <a:rPr lang="ru-RU" sz="3600" dirty="0">
                <a:latin typeface="Times New Roman"/>
                <a:cs typeface="Times New Roman"/>
              </a:rPr>
              <a:t> </a:t>
            </a:r>
            <a:r>
              <a:rPr lang="en-US" sz="3600" dirty="0" smtClean="0">
                <a:latin typeface="Times New Roman"/>
                <a:cs typeface="Times New Roman"/>
              </a:rPr>
              <a:t>The pentagram </a:t>
            </a:r>
            <a:r>
              <a:rPr lang="en-US" sz="3600" dirty="0">
                <a:latin typeface="Times New Roman"/>
                <a:cs typeface="Times New Roman"/>
              </a:rPr>
              <a:t>was an </a:t>
            </a:r>
            <a:r>
              <a:rPr lang="en-US" sz="3600" dirty="0" smtClean="0">
                <a:latin typeface="Times New Roman"/>
                <a:cs typeface="Times New Roman"/>
              </a:rPr>
              <a:t>ancient symbol </a:t>
            </a:r>
            <a:r>
              <a:rPr lang="en-US" sz="3600" dirty="0">
                <a:latin typeface="Times New Roman"/>
                <a:cs typeface="Times New Roman"/>
              </a:rPr>
              <a:t>of health in the </a:t>
            </a:r>
            <a:r>
              <a:rPr lang="en-US" sz="3600" dirty="0" smtClean="0">
                <a:latin typeface="Times New Roman"/>
                <a:cs typeface="Times New Roman"/>
              </a:rPr>
              <a:t>Pythagorean school.</a:t>
            </a:r>
            <a:br>
              <a:rPr lang="en-US" sz="3600" dirty="0" smtClean="0">
                <a:latin typeface="Times New Roman"/>
                <a:cs typeface="Times New Roman"/>
              </a:rPr>
            </a:br>
            <a:r>
              <a:rPr lang="en-US" sz="3600" dirty="0">
                <a:latin typeface="Times New Roman"/>
                <a:cs typeface="Times New Roman"/>
              </a:rPr>
              <a:t/>
            </a:r>
            <a:br>
              <a:rPr lang="en-US" sz="3600" dirty="0">
                <a:latin typeface="Times New Roman"/>
                <a:cs typeface="Times New Roman"/>
              </a:rPr>
            </a:br>
            <a:r>
              <a:rPr lang="en-US" sz="3600" dirty="0" smtClean="0">
                <a:latin typeface="Times New Roman"/>
                <a:cs typeface="Times New Roman"/>
              </a:rPr>
              <a:t/>
            </a:r>
            <a:br>
              <a:rPr lang="en-US" sz="3600" dirty="0" smtClean="0">
                <a:latin typeface="Times New Roman"/>
                <a:cs typeface="Times New Roman"/>
              </a:rPr>
            </a:br>
            <a:r>
              <a:rPr lang="en-US" sz="3600" dirty="0">
                <a:latin typeface="Times New Roman"/>
                <a:cs typeface="Times New Roman"/>
              </a:rPr>
              <a:t/>
            </a:r>
            <a:br>
              <a:rPr lang="en-US" sz="3600" dirty="0">
                <a:latin typeface="Times New Roman"/>
                <a:cs typeface="Times New Roman"/>
              </a:rPr>
            </a:br>
            <a:r>
              <a:rPr lang="en-US" sz="3600" dirty="0" smtClean="0">
                <a:latin typeface="Times New Roman"/>
                <a:cs typeface="Times New Roman"/>
              </a:rPr>
              <a:t/>
            </a:r>
            <a:br>
              <a:rPr lang="en-US" sz="3600" dirty="0" smtClean="0">
                <a:latin typeface="Times New Roman"/>
                <a:cs typeface="Times New Roman"/>
              </a:rPr>
            </a:br>
            <a:r>
              <a:rPr lang="en-US" sz="3600" dirty="0">
                <a:latin typeface="Times New Roman"/>
                <a:cs typeface="Times New Roman"/>
              </a:rPr>
              <a:t/>
            </a:r>
            <a:br>
              <a:rPr lang="en-US" sz="3600" dirty="0">
                <a:latin typeface="Times New Roman"/>
                <a:cs typeface="Times New Roman"/>
              </a:rPr>
            </a:br>
            <a:r>
              <a:rPr lang="en-US" sz="3600" dirty="0">
                <a:latin typeface="Times New Roman" charset="0"/>
                <a:cs typeface="Times New Roman" charset="0"/>
              </a:rPr>
              <a:t/>
            </a:r>
            <a:br>
              <a:rPr lang="en-US" sz="3600" dirty="0">
                <a:latin typeface="Times New Roman" charset="0"/>
                <a:cs typeface="Times New Roman" charset="0"/>
              </a:rPr>
            </a:br>
            <a:r>
              <a:rPr lang="en-US" sz="3600" dirty="0">
                <a:latin typeface="Times New Roman" charset="0"/>
                <a:cs typeface="Times New Roman" charset="0"/>
              </a:rPr>
              <a:t/>
            </a:r>
            <a:br>
              <a:rPr lang="en-US" sz="3600" dirty="0">
                <a:latin typeface="Times New Roman" charset="0"/>
                <a:cs typeface="Times New Roman" charset="0"/>
              </a:rPr>
            </a:br>
            <a:r>
              <a:rPr lang="en-US" sz="3600" dirty="0">
                <a:latin typeface="Times New Roman" charset="0"/>
                <a:cs typeface="Times New Roman" charset="0"/>
              </a:rPr>
              <a:t/>
            </a:r>
            <a:br>
              <a:rPr lang="en-US" sz="3600" dirty="0">
                <a:latin typeface="Times New Roman" charset="0"/>
                <a:cs typeface="Times New Roman" charset="0"/>
              </a:rPr>
            </a:br>
            <a:r>
              <a:rPr lang="en-US" sz="3600" dirty="0">
                <a:latin typeface="Times New Roman" charset="0"/>
                <a:cs typeface="Times New Roman" charset="0"/>
              </a:rPr>
              <a:t/>
            </a:r>
            <a:br>
              <a:rPr lang="en-US" sz="3600" dirty="0">
                <a:latin typeface="Times New Roman" charset="0"/>
                <a:cs typeface="Times New Roman" charset="0"/>
              </a:rPr>
            </a:br>
            <a:r>
              <a:rPr lang="en-US" sz="3200" dirty="0">
                <a:latin typeface="Times New Roman" charset="0"/>
                <a:cs typeface="Times New Roman" charset="0"/>
              </a:rPr>
              <a:t> </a:t>
            </a:r>
            <a:r>
              <a:rPr lang="en-US" sz="3600" dirty="0">
                <a:latin typeface="Times New Roman" charset="0"/>
                <a:cs typeface="Times New Roman" charset="0"/>
              </a:rPr>
              <a:t/>
            </a:r>
            <a:br>
              <a:rPr lang="en-US" sz="3600" dirty="0">
                <a:latin typeface="Times New Roman" charset="0"/>
                <a:cs typeface="Times New Roman" charset="0"/>
              </a:rPr>
            </a:br>
            <a:endParaRPr lang="ru-RU" sz="3600" dirty="0">
              <a:latin typeface="Calibri" charset="0"/>
            </a:endParaRPr>
          </a:p>
        </p:txBody>
      </p:sp>
      <p:sp>
        <p:nvSpPr>
          <p:cNvPr id="3" name="Subtitle 2"/>
          <p:cNvSpPr>
            <a:spLocks noGrp="1"/>
          </p:cNvSpPr>
          <p:nvPr>
            <p:ph type="subTitle" idx="1"/>
          </p:nvPr>
        </p:nvSpPr>
        <p:spPr>
          <a:xfrm>
            <a:off x="9539288" y="6240463"/>
            <a:ext cx="234950" cy="617537"/>
          </a:xfrm>
        </p:spPr>
        <p:txBody>
          <a:bodyPr rtlCol="0">
            <a:normAutofit/>
          </a:bodyPr>
          <a:lstStyle/>
          <a:p>
            <a:pPr eaLnBrk="1" fontAlgn="auto" hangingPunct="1">
              <a:spcAft>
                <a:spcPts val="0"/>
              </a:spcAft>
              <a:buFont typeface="Arial"/>
              <a:buNone/>
              <a:defRPr/>
            </a:pPr>
            <a:endParaRPr lang="en-US" dirty="0">
              <a:ea typeface="+mn-ea"/>
              <a:cs typeface="+mn-cs"/>
            </a:endParaRPr>
          </a:p>
        </p:txBody>
      </p:sp>
      <p:graphicFrame>
        <p:nvGraphicFramePr>
          <p:cNvPr id="28675" name="Object 4"/>
          <p:cNvGraphicFramePr>
            <a:graphicFrameLocks noChangeAspect="1"/>
          </p:cNvGraphicFramePr>
          <p:nvPr>
            <p:extLst>
              <p:ext uri="{D42A27DB-BD31-4B8C-83A1-F6EECF244321}">
                <p14:modId xmlns:p14="http://schemas.microsoft.com/office/powerpoint/2010/main" val="3497024585"/>
              </p:ext>
            </p:extLst>
          </p:nvPr>
        </p:nvGraphicFramePr>
        <p:xfrm>
          <a:off x="2851763" y="3579755"/>
          <a:ext cx="3258273" cy="3167364"/>
        </p:xfrm>
        <a:graphic>
          <a:graphicData uri="http://schemas.openxmlformats.org/presentationml/2006/ole">
            <mc:AlternateContent xmlns:mc="http://schemas.openxmlformats.org/markup-compatibility/2006">
              <mc:Choice xmlns:v="urn:schemas-microsoft-com:vml" Requires="v">
                <p:oleObj spid="_x0000_s12457" name="Image" r:id="rId3" imgW="5761905" imgH="5600000" progId="Photoshop.Image.7">
                  <p:embed/>
                </p:oleObj>
              </mc:Choice>
              <mc:Fallback>
                <p:oleObj name="Image" r:id="rId3" imgW="5761905" imgH="5600000"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1763" y="3579755"/>
                        <a:ext cx="3258273" cy="3167364"/>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384490113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8"/>
          </a:xfrm>
        </p:spPr>
        <p:txBody>
          <a:bodyPr>
            <a:normAutofit fontScale="90000"/>
          </a:bodyPr>
          <a:lstStyle/>
          <a:p>
            <a:pPr algn="just">
              <a:lnSpc>
                <a:spcPct val="90000"/>
              </a:lnSpc>
            </a:pP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ru-RU" sz="3200" dirty="0" smtClean="0"/>
              <a:t/>
            </a:r>
            <a:br>
              <a:rPr lang="ru-RU" sz="3200" dirty="0" smtClean="0"/>
            </a:br>
            <a:r>
              <a:rPr lang="en-US" sz="3200" dirty="0" smtClean="0"/>
              <a:t>  </a:t>
            </a:r>
            <a:r>
              <a:rPr lang="ru-RU" sz="3200" dirty="0" smtClean="0"/>
              <a:t/>
            </a:r>
            <a:br>
              <a:rPr lang="ru-RU" sz="3200" dirty="0" smtClean="0"/>
            </a:br>
            <a:r>
              <a:rPr lang="ru-RU" sz="3200" dirty="0"/>
              <a:t/>
            </a:r>
            <a:br>
              <a:rPr lang="ru-RU" sz="3200" dirty="0"/>
            </a:br>
            <a:r>
              <a:rPr lang="ru-RU" sz="3200" dirty="0" smtClean="0"/>
              <a:t/>
            </a:r>
            <a:br>
              <a:rPr lang="ru-RU" sz="3200" dirty="0" smtClean="0"/>
            </a:br>
            <a:r>
              <a:rPr lang="ru-RU" sz="3200" dirty="0"/>
              <a:t/>
            </a:r>
            <a:br>
              <a:rPr lang="ru-RU" sz="3200" dirty="0"/>
            </a:br>
            <a:r>
              <a:rPr lang="ru-RU" sz="3200" dirty="0" smtClean="0"/>
              <a:t/>
            </a:r>
            <a:br>
              <a:rPr lang="ru-RU" sz="3200" dirty="0" smtClean="0"/>
            </a:br>
            <a:r>
              <a:rPr lang="ru-RU" sz="3200" dirty="0"/>
              <a:t/>
            </a:r>
            <a:br>
              <a:rPr lang="ru-RU" sz="3200" dirty="0"/>
            </a:br>
            <a:r>
              <a:rPr lang="ru-RU" sz="3200" dirty="0" smtClean="0"/>
              <a:t/>
            </a:r>
            <a:br>
              <a:rPr lang="ru-RU" sz="3200" dirty="0" smtClean="0"/>
            </a:br>
            <a:r>
              <a:rPr lang="ru-RU" sz="3200" dirty="0"/>
              <a:t/>
            </a:r>
            <a:br>
              <a:rPr lang="ru-RU" sz="3200" dirty="0"/>
            </a:br>
            <a:r>
              <a:rPr lang="ru-RU" sz="3200" dirty="0" smtClean="0"/>
              <a:t/>
            </a:r>
            <a:br>
              <a:rPr lang="ru-RU" sz="3200" dirty="0" smtClean="0"/>
            </a:br>
            <a:r>
              <a:rPr lang="ru-RU" sz="3200" dirty="0"/>
              <a:t/>
            </a:r>
            <a:br>
              <a:rPr lang="ru-RU" sz="3200" dirty="0"/>
            </a:br>
            <a:r>
              <a:rPr lang="ru-RU" sz="3200" dirty="0" smtClean="0"/>
              <a:t/>
            </a:r>
            <a:br>
              <a:rPr lang="ru-RU" sz="3200" dirty="0" smtClean="0"/>
            </a:br>
            <a:r>
              <a:rPr lang="ru-RU" sz="3200" dirty="0"/>
              <a:t/>
            </a:r>
            <a:br>
              <a:rPr lang="ru-RU" sz="3200" dirty="0"/>
            </a:br>
            <a:r>
              <a:rPr lang="ru-RU" sz="3200" dirty="0" smtClean="0"/>
              <a:t/>
            </a:r>
            <a:br>
              <a:rPr lang="ru-RU" sz="3200" dirty="0" smtClean="0"/>
            </a:br>
            <a:r>
              <a:rPr lang="ru-RU" sz="3200" dirty="0" smtClean="0"/>
              <a:t/>
            </a:r>
            <a:br>
              <a:rPr lang="ru-RU" sz="3200" dirty="0" smtClean="0"/>
            </a:br>
            <a:r>
              <a:rPr lang="ru-RU" sz="3200" dirty="0" smtClean="0"/>
              <a:t> </a:t>
            </a:r>
            <a:r>
              <a:rPr lang="ru-RU" sz="3600" dirty="0" smtClean="0"/>
              <a:t> </a:t>
            </a:r>
            <a:r>
              <a:rPr lang="en-US" sz="3600" dirty="0" smtClean="0"/>
              <a:t>Families of Fibonacci</a:t>
            </a:r>
            <a:r>
              <a:rPr lang="en-US" sz="3600" dirty="0"/>
              <a:t>-stage </a:t>
            </a:r>
            <a:r>
              <a:rPr lang="en-US" sz="3600" dirty="0" smtClean="0"/>
              <a:t>scales initially aroused </a:t>
            </a:r>
            <a:r>
              <a:rPr lang="en-US" sz="3600" dirty="0"/>
              <a:t>as mathematical scales in the course of analysis of molecular-genetic system. But because of their obvious connection with musical quint scales, they have attracted attention </a:t>
            </a:r>
            <a:r>
              <a:rPr lang="en-US" sz="3600" dirty="0" smtClean="0"/>
              <a:t>of </a:t>
            </a:r>
            <a:r>
              <a:rPr lang="en-US" sz="3600" dirty="0"/>
              <a:t>musicians of the Moscow Conservatory, which began to study them from the standpoint  of musical harmony. They discovered rich harmonic characteristics of these scales and prospects of their application for the work of composers and </a:t>
            </a:r>
            <a:r>
              <a:rPr lang="en-US" sz="3600" dirty="0" smtClean="0"/>
              <a:t>musical </a:t>
            </a:r>
            <a:r>
              <a:rPr lang="en-US" sz="3600" dirty="0"/>
              <a:t>therapy.</a:t>
            </a:r>
            <a:r>
              <a:rPr lang="en-US" sz="3600" dirty="0" smtClean="0"/>
              <a:t/>
            </a:r>
            <a:br>
              <a:rPr lang="en-US" sz="3600" dirty="0" smtClean="0"/>
            </a:br>
            <a:r>
              <a:rPr lang="en-US" sz="3600" dirty="0" smtClean="0"/>
              <a:t>     </a:t>
            </a:r>
            <a:r>
              <a:rPr lang="en-US" sz="3600" dirty="0" err="1" smtClean="0"/>
              <a:t>G.Leibniz</a:t>
            </a:r>
            <a:r>
              <a:rPr lang="en-US" sz="3600" dirty="0" smtClean="0"/>
              <a:t> </a:t>
            </a:r>
            <a:r>
              <a:rPr lang="en-US" sz="3600" dirty="0"/>
              <a:t>declared that music is arithmetic of soul, which computes without being aware of it. </a:t>
            </a: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2800" b="1" dirty="0"/>
              <a:t/>
            </a:r>
            <a:br>
              <a:rPr lang="en-US" sz="2800" b="1" dirty="0"/>
            </a:br>
            <a:r>
              <a:rPr lang="en-US" sz="2800" b="1" dirty="0" smtClean="0"/>
              <a:t/>
            </a:r>
            <a:br>
              <a:rPr lang="en-US" sz="2800" b="1" dirty="0" smtClean="0"/>
            </a:br>
            <a:r>
              <a:rPr lang="en-US" sz="3600" dirty="0"/>
              <a:t/>
            </a:r>
            <a:br>
              <a:rPr lang="en-US" sz="3600" dirty="0"/>
            </a:br>
            <a:r>
              <a:rPr lang="en-US" sz="3600" dirty="0" smtClean="0"/>
              <a:t/>
            </a:r>
            <a:br>
              <a:rPr lang="en-US" sz="3600" dirty="0" smtClean="0"/>
            </a:br>
            <a:r>
              <a:rPr lang="en-US" sz="3600" dirty="0" smtClean="0"/>
              <a:t> </a:t>
            </a:r>
            <a:r>
              <a:rPr lang="en-US" sz="3100" dirty="0" smtClean="0"/>
              <a:t/>
            </a:r>
            <a:br>
              <a:rPr lang="en-US" sz="3100" dirty="0" smtClean="0"/>
            </a:br>
            <a:r>
              <a:rPr lang="en-US" sz="3600" dirty="0" smtClean="0"/>
              <a:t>  </a:t>
            </a:r>
            <a:br>
              <a:rPr lang="en-US" sz="3600"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ru-RU" sz="3200" dirty="0" smtClean="0"/>
              <a:t/>
            </a:r>
            <a:br>
              <a:rPr lang="ru-RU" sz="3200" dirty="0" smtClean="0"/>
            </a:br>
            <a:r>
              <a:rPr lang="en-US" sz="3200" dirty="0" smtClean="0"/>
              <a:t/>
            </a:r>
            <a:br>
              <a:rPr lang="en-US" sz="3200" dirty="0" smtClean="0"/>
            </a:br>
            <a:r>
              <a:rPr lang="en-US" sz="3200" dirty="0" smtClean="0"/>
              <a:t> </a:t>
            </a:r>
            <a:r>
              <a:rPr lang="ru-RU" dirty="0" smtClean="0"/>
              <a:t/>
            </a:r>
            <a:br>
              <a:rPr lang="ru-RU" dirty="0" smtClean="0"/>
            </a:br>
            <a:r>
              <a:rPr lang="en-US" dirty="0" smtClean="0"/>
              <a:t>   </a:t>
            </a:r>
            <a:r>
              <a:rPr lang="ru-RU" dirty="0" smtClean="0"/>
              <a:t>        </a:t>
            </a:r>
            <a:r>
              <a:rPr lang="en-US" dirty="0" smtClean="0"/>
              <a:t>      </a:t>
            </a:r>
            <a:r>
              <a:rPr lang="ru-RU" dirty="0" smtClean="0"/>
              <a:t/>
            </a:r>
            <a:br>
              <a:rPr lang="ru-RU" dirty="0" smtClean="0"/>
            </a:br>
            <a:r>
              <a:rPr lang="ru-RU" dirty="0" smtClean="0"/>
              <a:t> </a:t>
            </a:r>
            <a:br>
              <a:rPr lang="ru-RU" dirty="0" smtClean="0"/>
            </a:br>
            <a:endParaRPr lang="en-US" dirty="0"/>
          </a:p>
        </p:txBody>
      </p:sp>
      <p:sp>
        <p:nvSpPr>
          <p:cNvPr id="3" name="Subtitle 2"/>
          <p:cNvSpPr>
            <a:spLocks noGrp="1"/>
          </p:cNvSpPr>
          <p:nvPr>
            <p:ph type="subTitle" idx="1"/>
          </p:nvPr>
        </p:nvSpPr>
        <p:spPr>
          <a:xfrm flipV="1">
            <a:off x="1371600" y="6857999"/>
            <a:ext cx="6400800" cy="45719"/>
          </a:xfrm>
        </p:spPr>
        <p:txBody>
          <a:bodyPr>
            <a:normAutofit fontScale="25000" lnSpcReduction="20000"/>
          </a:bodyPr>
          <a:lstStyle/>
          <a:p>
            <a:endParaRPr lang="en-US" dirty="0"/>
          </a:p>
        </p:txBody>
      </p:sp>
      <p:sp>
        <p:nvSpPr>
          <p:cNvPr id="5" name="TextBox 4"/>
          <p:cNvSpPr txBox="1"/>
          <p:nvPr/>
        </p:nvSpPr>
        <p:spPr>
          <a:xfrm>
            <a:off x="4705048" y="3955143"/>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2287929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ctrTitle"/>
          </p:nvPr>
        </p:nvSpPr>
        <p:spPr>
          <a:xfrm>
            <a:off x="0" y="0"/>
            <a:ext cx="9144000" cy="6858000"/>
          </a:xfrm>
        </p:spPr>
        <p:txBody>
          <a:bodyPr>
            <a:normAutofit/>
          </a:bodyPr>
          <a:lstStyle/>
          <a:p>
            <a:pPr algn="just">
              <a:lnSpc>
                <a:spcPct val="90000"/>
              </a:lnSpc>
            </a:pPr>
            <a:r>
              <a:rPr lang="en-US" sz="3200" dirty="0">
                <a:latin typeface="Calibri" charset="0"/>
                <a:cs typeface="Times New Roman" charset="0"/>
              </a:rPr>
              <a:t> </a:t>
            </a:r>
            <a:r>
              <a:rPr lang="en-US" sz="3200" dirty="0" smtClean="0">
                <a:latin typeface="Calibri" charset="0"/>
                <a:cs typeface="Times New Roman" charset="0"/>
              </a:rPr>
              <a:t>     The </a:t>
            </a:r>
            <a:r>
              <a:rPr lang="en-US" sz="3200" dirty="0">
                <a:latin typeface="Calibri" charset="0"/>
                <a:cs typeface="Times New Roman" charset="0"/>
              </a:rPr>
              <a:t>Moscow State Conservatory </a:t>
            </a:r>
            <a:r>
              <a:rPr lang="en-US" sz="3200" dirty="0" smtClean="0">
                <a:latin typeface="Calibri" charset="0"/>
                <a:cs typeface="Times New Roman" charset="0"/>
              </a:rPr>
              <a:t>by name </a:t>
            </a:r>
            <a:r>
              <a:rPr lang="en-US" sz="3200" dirty="0" err="1" smtClean="0">
                <a:latin typeface="Calibri" charset="0"/>
                <a:cs typeface="Times New Roman" charset="0"/>
              </a:rPr>
              <a:t>P.I.Tchaikovsky</a:t>
            </a:r>
            <a:r>
              <a:rPr lang="en-US" sz="3200" dirty="0" smtClean="0">
                <a:latin typeface="Calibri" charset="0"/>
                <a:cs typeface="Times New Roman" charset="0"/>
              </a:rPr>
              <a:t> has </a:t>
            </a:r>
            <a:r>
              <a:rPr lang="en-US" sz="3200" dirty="0">
                <a:latin typeface="Calibri" charset="0"/>
                <a:cs typeface="Times New Roman" charset="0"/>
              </a:rPr>
              <a:t>created in 2012 its </a:t>
            </a:r>
            <a:r>
              <a:rPr lang="en-US" sz="3200" dirty="0" smtClean="0">
                <a:latin typeface="Calibri" charset="0"/>
                <a:cs typeface="Times New Roman" charset="0"/>
              </a:rPr>
              <a:t>official "</a:t>
            </a:r>
            <a:r>
              <a:rPr lang="en-US" sz="3200" dirty="0">
                <a:latin typeface="Calibri" charset="0"/>
                <a:cs typeface="Times New Roman" charset="0"/>
              </a:rPr>
              <a:t>Center for Interdisciplinary Studies of Musical Creativity”, one of main tasks of which is a development </a:t>
            </a:r>
            <a:r>
              <a:rPr lang="en-US" sz="3200" dirty="0" smtClean="0">
                <a:latin typeface="Calibri" charset="0"/>
                <a:cs typeface="Times New Roman" charset="0"/>
              </a:rPr>
              <a:t>of music on the genetic musical scales </a:t>
            </a:r>
            <a:r>
              <a:rPr lang="en-US" sz="3200" dirty="0">
                <a:latin typeface="Calibri" charset="0"/>
                <a:cs typeface="Times New Roman" charset="0"/>
              </a:rPr>
              <a:t>as a new direction of musical culture. </a:t>
            </a:r>
            <a:r>
              <a:rPr lang="en-US" sz="3200" dirty="0" smtClean="0">
                <a:latin typeface="Calibri" charset="0"/>
                <a:cs typeface="Times New Roman" charset="0"/>
              </a:rPr>
              <a:t/>
            </a:r>
            <a:br>
              <a:rPr lang="en-US" sz="3200" dirty="0" smtClean="0">
                <a:latin typeface="Calibri" charset="0"/>
                <a:cs typeface="Times New Roman" charset="0"/>
              </a:rPr>
            </a:br>
            <a:r>
              <a:rPr lang="en-US" sz="3200" dirty="0">
                <a:latin typeface="Calibri" charset="0"/>
                <a:cs typeface="Times New Roman" charset="0"/>
              </a:rPr>
              <a:t/>
            </a:r>
            <a:br>
              <a:rPr lang="en-US" sz="3200" dirty="0">
                <a:latin typeface="Calibri" charset="0"/>
                <a:cs typeface="Times New Roman" charset="0"/>
              </a:rPr>
            </a:br>
            <a:r>
              <a:rPr lang="en-US" sz="3200" dirty="0" smtClean="0">
                <a:latin typeface="Calibri" charset="0"/>
                <a:cs typeface="Times New Roman" charset="0"/>
              </a:rPr>
              <a:t/>
            </a:r>
            <a:br>
              <a:rPr lang="en-US" sz="3200" dirty="0" smtClean="0">
                <a:latin typeface="Calibri" charset="0"/>
                <a:cs typeface="Times New Roman" charset="0"/>
              </a:rPr>
            </a:br>
            <a:r>
              <a:rPr lang="en-US" sz="3200" dirty="0">
                <a:latin typeface="Calibri" charset="0"/>
                <a:cs typeface="Times New Roman" charset="0"/>
              </a:rPr>
              <a:t/>
            </a:r>
            <a:br>
              <a:rPr lang="en-US" sz="3200" dirty="0">
                <a:latin typeface="Calibri" charset="0"/>
                <a:cs typeface="Times New Roman" charset="0"/>
              </a:rPr>
            </a:br>
            <a:r>
              <a:rPr lang="ru-RU" sz="3200" dirty="0">
                <a:latin typeface="Calibri" charset="0"/>
                <a:cs typeface="Times New Roman" charset="0"/>
              </a:rPr>
              <a:t/>
            </a:r>
            <a:br>
              <a:rPr lang="ru-RU" sz="3200" dirty="0">
                <a:latin typeface="Calibri" charset="0"/>
                <a:cs typeface="Times New Roman" charset="0"/>
              </a:rPr>
            </a:br>
            <a:r>
              <a:rPr lang="en-US" sz="3200" dirty="0">
                <a:latin typeface="Calibri" charset="0"/>
                <a:cs typeface="Times New Roman" charset="0"/>
              </a:rPr>
              <a:t/>
            </a:r>
            <a:br>
              <a:rPr lang="en-US" sz="3200" dirty="0">
                <a:latin typeface="Calibri" charset="0"/>
                <a:cs typeface="Times New Roman" charset="0"/>
              </a:rPr>
            </a:br>
            <a:r>
              <a:rPr lang="ru-RU" sz="3200" dirty="0" smtClean="0">
                <a:latin typeface="Calibri" charset="0"/>
                <a:cs typeface="Times New Roman" charset="0"/>
              </a:rPr>
              <a:t/>
            </a:r>
            <a:br>
              <a:rPr lang="ru-RU" sz="3200" dirty="0" smtClean="0">
                <a:latin typeface="Calibri" charset="0"/>
                <a:cs typeface="Times New Roman" charset="0"/>
              </a:rPr>
            </a:br>
            <a:r>
              <a:rPr lang="ru-RU" sz="3200" dirty="0">
                <a:latin typeface="Calibri" charset="0"/>
                <a:cs typeface="Times New Roman" charset="0"/>
              </a:rPr>
              <a:t/>
            </a:r>
            <a:br>
              <a:rPr lang="ru-RU" sz="3200" dirty="0">
                <a:latin typeface="Calibri" charset="0"/>
                <a:cs typeface="Times New Roman" charset="0"/>
              </a:rPr>
            </a:br>
            <a:endParaRPr lang="en-US" sz="3200" dirty="0">
              <a:latin typeface="Calibri" charset="0"/>
            </a:endParaRPr>
          </a:p>
        </p:txBody>
      </p:sp>
      <p:sp>
        <p:nvSpPr>
          <p:cNvPr id="3" name="Subtitle 2"/>
          <p:cNvSpPr>
            <a:spLocks noGrp="1"/>
          </p:cNvSpPr>
          <p:nvPr>
            <p:ph type="subTitle" idx="1"/>
          </p:nvPr>
        </p:nvSpPr>
        <p:spPr>
          <a:xfrm>
            <a:off x="9539288" y="6240463"/>
            <a:ext cx="234950" cy="617537"/>
          </a:xfrm>
        </p:spPr>
        <p:txBody>
          <a:bodyPr rtlCol="0">
            <a:normAutofit/>
          </a:bodyPr>
          <a:lstStyle/>
          <a:p>
            <a:pPr eaLnBrk="1" fontAlgn="auto" hangingPunct="1">
              <a:spcAft>
                <a:spcPts val="0"/>
              </a:spcAft>
              <a:buFont typeface="Arial"/>
              <a:buNone/>
              <a:defRPr/>
            </a:pPr>
            <a:endParaRPr lang="en-US" dirty="0">
              <a:ea typeface="+mn-ea"/>
              <a:cs typeface="+mn-cs"/>
            </a:endParaRPr>
          </a:p>
        </p:txBody>
      </p:sp>
      <p:sp>
        <p:nvSpPr>
          <p:cNvPr id="58371" name="Rectangle 4"/>
          <p:cNvSpPr>
            <a:spLocks noChangeArrowheads="1"/>
          </p:cNvSpPr>
          <p:nvPr/>
        </p:nvSpPr>
        <p:spPr bwMode="auto">
          <a:xfrm>
            <a:off x="4368800" y="3244850"/>
            <a:ext cx="185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2" name="Picture 1"/>
          <p:cNvPicPr>
            <a:picLocks noChangeAspect="1"/>
          </p:cNvPicPr>
          <p:nvPr/>
        </p:nvPicPr>
        <p:blipFill>
          <a:blip r:embed="rId2"/>
          <a:stretch>
            <a:fillRect/>
          </a:stretch>
        </p:blipFill>
        <p:spPr>
          <a:xfrm>
            <a:off x="3096387" y="2807304"/>
            <a:ext cx="4765524" cy="4050696"/>
          </a:xfrm>
          <a:prstGeom prst="rect">
            <a:avLst/>
          </a:prstGeom>
        </p:spPr>
      </p:pic>
    </p:spTree>
    <p:extLst>
      <p:ext uri="{BB962C8B-B14F-4D97-AF65-F5344CB8AC3E}">
        <p14:creationId xmlns:p14="http://schemas.microsoft.com/office/powerpoint/2010/main" val="404753446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8"/>
          </a:xfrm>
        </p:spPr>
        <p:txBody>
          <a:bodyPr>
            <a:normAutofit fontScale="90000"/>
          </a:bodyPr>
          <a:lstStyle/>
          <a:p>
            <a:pPr algn="just">
              <a:lnSpc>
                <a:spcPct val="90000"/>
              </a:lnSpc>
            </a:pP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ru-RU" sz="3200" dirty="0" smtClean="0"/>
              <a:t/>
            </a:r>
            <a:br>
              <a:rPr lang="ru-RU" sz="3200" dirty="0" smtClean="0"/>
            </a:br>
            <a:r>
              <a:rPr lang="en-US" sz="3200" dirty="0" smtClean="0"/>
              <a:t>  </a:t>
            </a:r>
            <a:br>
              <a:rPr lang="en-US" sz="3200" dirty="0" smtClean="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a:t/>
            </a:r>
            <a:br>
              <a:rPr lang="en-US" sz="3200" dirty="0"/>
            </a:br>
            <a:r>
              <a:rPr lang="en-US" sz="3200" dirty="0"/>
              <a:t/>
            </a:r>
            <a:br>
              <a:rPr lang="en-US" sz="3200" dirty="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smtClean="0"/>
              <a:t/>
            </a:r>
            <a:br>
              <a:rPr lang="en-US" sz="3200" dirty="0" smtClean="0"/>
            </a:br>
            <a:r>
              <a:rPr lang="en-US" sz="3200" dirty="0"/>
              <a:t/>
            </a:r>
            <a:br>
              <a:rPr lang="en-US" sz="3200" dirty="0"/>
            </a:br>
            <a:r>
              <a:rPr lang="en-US" sz="3200" dirty="0"/>
              <a:t/>
            </a:r>
            <a:br>
              <a:rPr lang="en-US" sz="3200" dirty="0"/>
            </a:br>
            <a:r>
              <a:rPr lang="en-US" sz="3200" dirty="0" smtClean="0"/>
              <a:t>    </a:t>
            </a:r>
            <a:r>
              <a:rPr lang="en-US" sz="3600" dirty="0" smtClean="0"/>
              <a:t>The first concert of such genetic music has been performed by the Moscow Conservatory in Vienna, Austria on </a:t>
            </a:r>
            <a:r>
              <a:rPr lang="ru-RU" sz="3600" dirty="0" smtClean="0"/>
              <a:t>4 </a:t>
            </a:r>
            <a:r>
              <a:rPr lang="en-US" sz="3600" dirty="0" smtClean="0"/>
              <a:t>June 2015. Video of its fragments with some explanations is shown at                                  </a:t>
            </a:r>
            <a:r>
              <a:rPr lang="ru-RU" sz="3600" dirty="0" smtClean="0">
                <a:hlinkClick r:id="rId3"/>
              </a:rPr>
              <a:t>http</a:t>
            </a:r>
            <a:r>
              <a:rPr lang="ru-RU" sz="3600" dirty="0">
                <a:hlinkClick r:id="rId3"/>
              </a:rPr>
              <a:t>://youtu.be/</a:t>
            </a:r>
            <a:r>
              <a:rPr lang="ru-RU" sz="3600" dirty="0" smtClean="0">
                <a:hlinkClick r:id="rId3"/>
              </a:rPr>
              <a:t>gagKLDuO9z8</a:t>
            </a:r>
            <a:r>
              <a:rPr lang="en-US" sz="3600" dirty="0"/>
              <a:t> </a:t>
            </a:r>
            <a:r>
              <a:rPr lang="en-US" sz="3600" dirty="0" smtClean="0"/>
              <a:t>.</a:t>
            </a:r>
            <a:br>
              <a:rPr lang="en-US" sz="3600" dirty="0" smtClean="0"/>
            </a:br>
            <a:r>
              <a:rPr lang="en-US" sz="3600" dirty="0"/>
              <a:t> </a:t>
            </a:r>
            <a:r>
              <a:rPr lang="en-US" sz="3600" dirty="0" smtClean="0"/>
              <a:t>   The 2</a:t>
            </a:r>
            <a:r>
              <a:rPr lang="en-US" sz="3600" baseline="30000" dirty="0" smtClean="0"/>
              <a:t>nd</a:t>
            </a:r>
            <a:r>
              <a:rPr lang="en-US" sz="3600" dirty="0" smtClean="0"/>
              <a:t> and 3</a:t>
            </a:r>
            <a:r>
              <a:rPr lang="en-US" sz="3600" baseline="30000" dirty="0" smtClean="0"/>
              <a:t>rd</a:t>
            </a:r>
            <a:r>
              <a:rPr lang="en-US" sz="3600" dirty="0" smtClean="0"/>
              <a:t> concerts of genetic music have been performed by the </a:t>
            </a:r>
            <a:r>
              <a:rPr lang="en-US" sz="3600" dirty="0"/>
              <a:t>Moscow Conservatory in Vienna, Austria on </a:t>
            </a:r>
            <a:r>
              <a:rPr lang="en-US" sz="3600" dirty="0" smtClean="0"/>
              <a:t>19 and 20 July 2016. Video of its fragments is shown at </a:t>
            </a:r>
            <a:r>
              <a:rPr lang="ru-RU" sz="3200" u="sng" dirty="0">
                <a:hlinkClick r:id="rId4"/>
              </a:rPr>
              <a:t>https://youtu.be/kxxH3-</a:t>
            </a:r>
            <a:r>
              <a:rPr lang="ru-RU" sz="3200" u="sng" dirty="0" smtClean="0">
                <a:hlinkClick r:id="rId4"/>
              </a:rPr>
              <a:t>793WQ</a:t>
            </a:r>
            <a:r>
              <a:rPr lang="en-US" sz="3200" u="sng" dirty="0" smtClean="0"/>
              <a:t> </a:t>
            </a:r>
            <a:r>
              <a:rPr lang="en-US" sz="3200" dirty="0" smtClean="0"/>
              <a:t>.</a:t>
            </a:r>
            <a:r>
              <a:rPr lang="en-US" sz="3600" dirty="0" smtClean="0"/>
              <a:t/>
            </a:r>
            <a:br>
              <a:rPr lang="en-US" sz="3600" dirty="0" smtClean="0"/>
            </a:br>
            <a:r>
              <a:rPr lang="en-US" sz="3600" dirty="0" smtClean="0"/>
              <a:t/>
            </a:r>
            <a:br>
              <a:rPr lang="en-US" sz="3600" dirty="0" smtClean="0"/>
            </a:br>
            <a:r>
              <a:rPr lang="en-US" sz="3600" b="1" dirty="0"/>
              <a:t/>
            </a:r>
            <a:br>
              <a:rPr lang="en-US" sz="3600" b="1" dirty="0"/>
            </a:br>
            <a:r>
              <a:rPr lang="en-US" sz="3600" b="1" dirty="0" smtClean="0"/>
              <a:t/>
            </a:r>
            <a:br>
              <a:rPr lang="en-US" sz="3600" b="1" dirty="0" smtClean="0"/>
            </a:br>
            <a:r>
              <a:rPr lang="en-US" sz="2800" b="1" dirty="0"/>
              <a:t/>
            </a:r>
            <a:br>
              <a:rPr lang="en-US" sz="2800" b="1" dirty="0"/>
            </a:br>
            <a:r>
              <a:rPr lang="en-US" sz="2800" b="1" dirty="0" smtClean="0"/>
              <a:t/>
            </a:r>
            <a:br>
              <a:rPr lang="en-US" sz="2800" b="1" dirty="0" smtClean="0"/>
            </a:br>
            <a:r>
              <a:rPr lang="en-US" sz="2800" b="1" dirty="0" smtClean="0"/>
              <a:t/>
            </a:r>
            <a:br>
              <a:rPr lang="en-US" sz="2800" b="1" dirty="0" smtClean="0"/>
            </a:br>
            <a:r>
              <a:rPr lang="en-US" sz="2800" b="1" dirty="0"/>
              <a:t/>
            </a:r>
            <a:br>
              <a:rPr lang="en-US" sz="2800" b="1" dirty="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ru-RU" sz="3200" dirty="0" smtClean="0"/>
              <a:t/>
            </a:r>
            <a:br>
              <a:rPr lang="ru-RU" sz="3200" dirty="0" smtClean="0"/>
            </a:br>
            <a:r>
              <a:rPr lang="en-US" sz="3200" dirty="0" smtClean="0"/>
              <a:t/>
            </a:r>
            <a:br>
              <a:rPr lang="en-US" sz="3200" dirty="0" smtClean="0"/>
            </a:br>
            <a:r>
              <a:rPr lang="en-US" sz="3200" dirty="0" smtClean="0"/>
              <a:t> </a:t>
            </a:r>
            <a:r>
              <a:rPr lang="ru-RU" dirty="0" smtClean="0"/>
              <a:t/>
            </a:r>
            <a:br>
              <a:rPr lang="ru-RU" dirty="0" smtClean="0"/>
            </a:br>
            <a:r>
              <a:rPr lang="en-US" dirty="0" smtClean="0"/>
              <a:t>   </a:t>
            </a:r>
            <a:r>
              <a:rPr lang="ru-RU" dirty="0" smtClean="0"/>
              <a:t>        </a:t>
            </a:r>
            <a:r>
              <a:rPr lang="en-US" dirty="0" smtClean="0"/>
              <a:t>      </a:t>
            </a:r>
            <a:r>
              <a:rPr lang="ru-RU" dirty="0" smtClean="0"/>
              <a:t/>
            </a:r>
            <a:br>
              <a:rPr lang="ru-RU" dirty="0" smtClean="0"/>
            </a:br>
            <a:r>
              <a:rPr lang="ru-RU" dirty="0" smtClean="0"/>
              <a:t> </a:t>
            </a:r>
            <a:br>
              <a:rPr lang="ru-RU" dirty="0" smtClean="0"/>
            </a:br>
            <a:endParaRPr lang="en-US" dirty="0"/>
          </a:p>
        </p:txBody>
      </p:sp>
      <p:sp>
        <p:nvSpPr>
          <p:cNvPr id="3" name="Subtitle 2"/>
          <p:cNvSpPr>
            <a:spLocks noGrp="1"/>
          </p:cNvSpPr>
          <p:nvPr>
            <p:ph type="subTitle" idx="1"/>
          </p:nvPr>
        </p:nvSpPr>
        <p:spPr>
          <a:xfrm flipV="1">
            <a:off x="1371600" y="6857999"/>
            <a:ext cx="6400800" cy="45719"/>
          </a:xfrm>
        </p:spPr>
        <p:txBody>
          <a:bodyPr>
            <a:normAutofit fontScale="25000" lnSpcReduction="20000"/>
          </a:bodyPr>
          <a:lstStyle/>
          <a:p>
            <a:endParaRPr lang="en-US" dirty="0"/>
          </a:p>
        </p:txBody>
      </p:sp>
      <p:sp>
        <p:nvSpPr>
          <p:cNvPr id="4" name="TextBox 3"/>
          <p:cNvSpPr txBox="1"/>
          <p:nvPr/>
        </p:nvSpPr>
        <p:spPr>
          <a:xfrm>
            <a:off x="2988337" y="3523947"/>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46724165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8"/>
          </a:xfrm>
        </p:spPr>
        <p:txBody>
          <a:bodyPr>
            <a:normAutofit fontScale="90000"/>
          </a:bodyPr>
          <a:lstStyle/>
          <a:p>
            <a:pPr algn="just">
              <a:lnSpc>
                <a:spcPct val="90000"/>
              </a:lnSpc>
            </a:pP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ru-RU" sz="3200" dirty="0" smtClean="0"/>
              <a:t/>
            </a:r>
            <a:br>
              <a:rPr lang="ru-RU" sz="3200" dirty="0" smtClean="0"/>
            </a:br>
            <a:r>
              <a:rPr lang="en-US" sz="3200" dirty="0" smtClean="0"/>
              <a:t>  </a:t>
            </a:r>
            <a:br>
              <a:rPr lang="en-US" sz="3200" dirty="0" smtClean="0"/>
            </a:br>
            <a:r>
              <a:rPr lang="en-US" sz="3200" dirty="0" smtClean="0"/>
              <a:t/>
            </a:r>
            <a:br>
              <a:rPr lang="en-US" sz="3200" dirty="0" smtClean="0"/>
            </a:br>
            <a:r>
              <a:rPr lang="en-US" sz="3200" dirty="0"/>
              <a:t/>
            </a:r>
            <a:br>
              <a:rPr lang="en-US" sz="3200" dirty="0"/>
            </a:br>
            <a:r>
              <a:rPr lang="en-US" sz="3600" dirty="0" smtClean="0"/>
              <a:t/>
            </a:r>
            <a:br>
              <a:rPr lang="en-US" sz="3600" dirty="0" smtClean="0"/>
            </a:br>
            <a:r>
              <a:rPr lang="en-US" sz="3600" dirty="0"/>
              <a:t> Among other projects, members of our Center are creating a new class of musical instruments on the base of genetic Fibonacci-stage scales </a:t>
            </a:r>
            <a:r>
              <a:rPr lang="en-US" sz="3600" dirty="0" smtClean="0"/>
              <a:t>                (</a:t>
            </a:r>
            <a:r>
              <a:rPr lang="ro-RO" sz="3600" dirty="0">
                <a:hlinkClick r:id="rId3"/>
              </a:rPr>
              <a:t>http://pentagramon.com/en</a:t>
            </a:r>
            <a:r>
              <a:rPr lang="ro-RO" sz="3600" dirty="0" smtClean="0">
                <a:hlinkClick r:id="rId3"/>
              </a:rPr>
              <a:t>/</a:t>
            </a:r>
            <a:r>
              <a:rPr lang="ro-RO" sz="3600" dirty="0" smtClean="0"/>
              <a:t>).</a:t>
            </a:r>
            <a:r>
              <a:rPr lang="en-US" sz="3600" dirty="0" smtClean="0"/>
              <a:t> </a:t>
            </a:r>
            <a:br>
              <a:rPr lang="en-US" sz="3600" dirty="0" smtClean="0"/>
            </a:br>
            <a:r>
              <a:rPr lang="en-US" sz="3600" dirty="0"/>
              <a:t/>
            </a:r>
            <a:br>
              <a:rPr lang="en-US" sz="3600"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smtClean="0"/>
              <a:t/>
            </a:r>
            <a:br>
              <a:rPr lang="en-US" sz="2800" b="1" dirty="0" smtClean="0"/>
            </a:br>
            <a:r>
              <a:rPr lang="en-US" sz="2800" b="1" dirty="0"/>
              <a:t/>
            </a:r>
            <a:br>
              <a:rPr lang="en-US" sz="2800" b="1" dirty="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ru-RU" sz="3200" dirty="0" smtClean="0"/>
              <a:t/>
            </a:r>
            <a:br>
              <a:rPr lang="ru-RU" sz="3200" dirty="0" smtClean="0"/>
            </a:br>
            <a:r>
              <a:rPr lang="en-US" sz="3200" dirty="0" smtClean="0"/>
              <a:t/>
            </a:r>
            <a:br>
              <a:rPr lang="en-US" sz="3200" dirty="0" smtClean="0"/>
            </a:br>
            <a:r>
              <a:rPr lang="en-US" sz="3200" dirty="0" smtClean="0"/>
              <a:t> </a:t>
            </a:r>
            <a:r>
              <a:rPr lang="ru-RU" dirty="0" smtClean="0"/>
              <a:t/>
            </a:r>
            <a:br>
              <a:rPr lang="ru-RU" dirty="0" smtClean="0"/>
            </a:br>
            <a:r>
              <a:rPr lang="en-US" dirty="0" smtClean="0"/>
              <a:t>   </a:t>
            </a:r>
            <a:r>
              <a:rPr lang="ru-RU" dirty="0" smtClean="0"/>
              <a:t>        </a:t>
            </a:r>
            <a:r>
              <a:rPr lang="en-US" dirty="0" smtClean="0"/>
              <a:t>      </a:t>
            </a:r>
            <a:r>
              <a:rPr lang="ru-RU" dirty="0" smtClean="0"/>
              <a:t/>
            </a:r>
            <a:br>
              <a:rPr lang="ru-RU" dirty="0" smtClean="0"/>
            </a:br>
            <a:r>
              <a:rPr lang="ru-RU" dirty="0" smtClean="0"/>
              <a:t> </a:t>
            </a:r>
            <a:br>
              <a:rPr lang="ru-RU" dirty="0" smtClean="0"/>
            </a:br>
            <a:endParaRPr lang="en-US" dirty="0"/>
          </a:p>
        </p:txBody>
      </p:sp>
      <p:sp>
        <p:nvSpPr>
          <p:cNvPr id="3" name="Subtitle 2"/>
          <p:cNvSpPr>
            <a:spLocks noGrp="1"/>
          </p:cNvSpPr>
          <p:nvPr>
            <p:ph type="subTitle" idx="1"/>
          </p:nvPr>
        </p:nvSpPr>
        <p:spPr>
          <a:xfrm flipV="1">
            <a:off x="1371600" y="6857999"/>
            <a:ext cx="6400800" cy="45719"/>
          </a:xfrm>
        </p:spPr>
        <p:txBody>
          <a:bodyPr>
            <a:normAutofit fontScale="25000" lnSpcReduction="20000"/>
          </a:bodyPr>
          <a:lstStyle/>
          <a:p>
            <a:endParaRPr lang="en-US" dirty="0"/>
          </a:p>
        </p:txBody>
      </p:sp>
      <p:pic>
        <p:nvPicPr>
          <p:cNvPr id="4" name="Picture 3"/>
          <p:cNvPicPr>
            <a:picLocks noChangeAspect="1"/>
          </p:cNvPicPr>
          <p:nvPr/>
        </p:nvPicPr>
        <p:blipFill>
          <a:blip r:embed="rId4"/>
          <a:stretch>
            <a:fillRect/>
          </a:stretch>
        </p:blipFill>
        <p:spPr>
          <a:xfrm>
            <a:off x="-124514" y="3700831"/>
            <a:ext cx="3594100" cy="2768600"/>
          </a:xfrm>
          <a:prstGeom prst="rect">
            <a:avLst/>
          </a:prstGeom>
        </p:spPr>
      </p:pic>
      <p:pic>
        <p:nvPicPr>
          <p:cNvPr id="6" name="Picture 5"/>
          <p:cNvPicPr>
            <a:picLocks noChangeAspect="1"/>
          </p:cNvPicPr>
          <p:nvPr/>
        </p:nvPicPr>
        <p:blipFill>
          <a:blip r:embed="rId5"/>
          <a:stretch>
            <a:fillRect/>
          </a:stretch>
        </p:blipFill>
        <p:spPr>
          <a:xfrm>
            <a:off x="3220386" y="4545020"/>
            <a:ext cx="5841962" cy="1924411"/>
          </a:xfrm>
          <a:prstGeom prst="rect">
            <a:avLst/>
          </a:prstGeom>
        </p:spPr>
      </p:pic>
    </p:spTree>
    <p:extLst>
      <p:ext uri="{BB962C8B-B14F-4D97-AF65-F5344CB8AC3E}">
        <p14:creationId xmlns:p14="http://schemas.microsoft.com/office/powerpoint/2010/main" val="299268075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Заголовок 1"/>
          <p:cNvSpPr>
            <a:spLocks noGrp="1"/>
          </p:cNvSpPr>
          <p:nvPr>
            <p:ph type="title"/>
          </p:nvPr>
        </p:nvSpPr>
        <p:spPr>
          <a:xfrm>
            <a:off x="0" y="0"/>
            <a:ext cx="9144000" cy="6858000"/>
          </a:xfrm>
        </p:spPr>
        <p:txBody>
          <a:bodyPr>
            <a:normAutofit fontScale="90000"/>
          </a:bodyPr>
          <a:lstStyle/>
          <a:p>
            <a:pPr algn="just">
              <a:lnSpc>
                <a:spcPct val="80000"/>
              </a:lnSpc>
            </a:pPr>
            <a:r>
              <a:rPr lang="en-US" sz="2800" dirty="0" smtClean="0"/>
              <a:t>    </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t> </a:t>
            </a:r>
            <a:r>
              <a:rPr lang="ru-RU" sz="2800" dirty="0" smtClean="0"/>
              <a:t/>
            </a:r>
            <a:br>
              <a:rPr lang="ru-RU" sz="2800" dirty="0" smtClean="0"/>
            </a:br>
            <a:r>
              <a:rPr lang="ru-RU" sz="2800" dirty="0" smtClean="0"/>
              <a:t/>
            </a:r>
            <a:br>
              <a:rPr lang="ru-RU" sz="2800" dirty="0" smtClean="0"/>
            </a:br>
            <a:r>
              <a:rPr lang="ru-RU" sz="2800" dirty="0" smtClean="0"/>
              <a:t/>
            </a:r>
            <a:br>
              <a:rPr lang="ru-RU" sz="2800" dirty="0" smtClean="0"/>
            </a:br>
            <a:r>
              <a:rPr lang="ru-RU" sz="2800" dirty="0" smtClean="0"/>
              <a:t/>
            </a:r>
            <a:br>
              <a:rPr lang="ru-RU" sz="2800" dirty="0" smtClean="0"/>
            </a:br>
            <a:r>
              <a:rPr lang="ru-RU" sz="3600" dirty="0" smtClean="0"/>
              <a:t>Эти три бинарных языка взаимно </a:t>
            </a:r>
            <a:br>
              <a:rPr lang="ru-RU" sz="3600" dirty="0" smtClean="0"/>
            </a:br>
            <a:r>
              <a:rPr lang="ru-RU" sz="3600" dirty="0" smtClean="0"/>
              <a:t>связаны </a:t>
            </a:r>
            <a:r>
              <a:rPr lang="ru-RU" sz="3600" b="1" dirty="0" smtClean="0"/>
              <a:t>логической операцией </a:t>
            </a:r>
            <a:br>
              <a:rPr lang="ru-RU" sz="3600" b="1" dirty="0" smtClean="0"/>
            </a:br>
            <a:r>
              <a:rPr lang="ru-RU" sz="3600" b="1" dirty="0" smtClean="0"/>
              <a:t>сложения по модулю 2</a:t>
            </a:r>
            <a:r>
              <a:rPr lang="ru-RU" sz="3600" dirty="0" smtClean="0"/>
              <a:t>, </a:t>
            </a:r>
            <a:br>
              <a:rPr lang="ru-RU" sz="3600" dirty="0" smtClean="0"/>
            </a:br>
            <a:r>
              <a:rPr lang="ru-RU" sz="3600" dirty="0" smtClean="0"/>
              <a:t>совершаемой по правилам:</a:t>
            </a:r>
            <a:br>
              <a:rPr lang="ru-RU" sz="3600" dirty="0" smtClean="0"/>
            </a:br>
            <a:r>
              <a:rPr lang="ru-RU" sz="3600" dirty="0" smtClean="0"/>
              <a:t>0+0=0, 1+1=0, 0+1=1, 1+0=1.</a:t>
            </a:r>
            <a:r>
              <a:rPr lang="en-US" sz="3600" dirty="0" smtClean="0"/>
              <a:t/>
            </a:r>
            <a:br>
              <a:rPr lang="en-US" sz="3600" dirty="0" smtClean="0"/>
            </a:br>
            <a:r>
              <a:rPr lang="ru-RU" sz="3600" dirty="0" smtClean="0"/>
              <a:t>Для названной секвенции </a:t>
            </a:r>
            <a:br>
              <a:rPr lang="ru-RU" sz="3600" dirty="0" smtClean="0"/>
            </a:br>
            <a:r>
              <a:rPr lang="en-US" sz="3600" b="1" dirty="0" smtClean="0"/>
              <a:t>GCATGAAGT</a:t>
            </a:r>
            <a:r>
              <a:rPr lang="ru-RU" sz="3600" b="1" dirty="0" smtClean="0"/>
              <a:t> </a:t>
            </a:r>
            <a:r>
              <a:rPr lang="ru-RU" sz="3600" dirty="0" smtClean="0"/>
              <a:t>имеем:</a:t>
            </a:r>
            <a:r>
              <a:rPr lang="ru-RU" sz="2800" b="1" dirty="0" smtClean="0"/>
              <a:t/>
            </a:r>
            <a:br>
              <a:rPr lang="ru-RU" sz="2800" b="1" dirty="0" smtClean="0"/>
            </a:br>
            <a:r>
              <a:rPr lang="ru-RU" sz="2800" b="1" dirty="0" smtClean="0"/>
              <a:t> </a:t>
            </a:r>
            <a:r>
              <a:rPr lang="en-US" sz="3600" dirty="0" smtClean="0"/>
              <a:t/>
            </a:r>
            <a:br>
              <a:rPr lang="en-US" sz="3600" dirty="0" smtClean="0"/>
            </a:br>
            <a:r>
              <a:rPr lang="ru-RU" sz="3600" dirty="0" smtClean="0">
                <a:solidFill>
                  <a:srgbClr val="000000"/>
                </a:solidFill>
              </a:rPr>
              <a:t/>
            </a:r>
            <a:br>
              <a:rPr lang="ru-RU" sz="3600" dirty="0" smtClean="0">
                <a:solidFill>
                  <a:srgbClr val="000000"/>
                </a:solidFill>
              </a:rPr>
            </a:br>
            <a:r>
              <a:rPr lang="ru-RU" sz="3600" dirty="0" smtClean="0">
                <a:solidFill>
                  <a:srgbClr val="000000"/>
                </a:solidFill>
              </a:rPr>
              <a:t> </a:t>
            </a:r>
            <a:r>
              <a:rPr lang="en-US" sz="3600" dirty="0" smtClean="0"/>
              <a:t> </a:t>
            </a:r>
            <a:br>
              <a:rPr lang="en-US" sz="3600" dirty="0" smtClean="0"/>
            </a:br>
            <a:r>
              <a:rPr lang="en-US" sz="3600" dirty="0" smtClean="0">
                <a:solidFill>
                  <a:srgbClr val="008000"/>
                </a:solidFill>
              </a:rPr>
              <a:t/>
            </a:r>
            <a:br>
              <a:rPr lang="en-US" sz="3600" dirty="0" smtClean="0">
                <a:solidFill>
                  <a:srgbClr val="008000"/>
                </a:solidFill>
              </a:rPr>
            </a:br>
            <a:r>
              <a:rPr lang="en-US" sz="3600" dirty="0" smtClean="0">
                <a:solidFill>
                  <a:srgbClr val="008000"/>
                </a:solidFill>
              </a:rPr>
              <a:t>   </a:t>
            </a:r>
            <a:r>
              <a:rPr lang="en-US" sz="3600" b="1" dirty="0" smtClean="0"/>
              <a:t>So, any DNA-sequence is a bunch of </a:t>
            </a:r>
            <a:r>
              <a:rPr lang="ru-RU" sz="3600" b="1" dirty="0" smtClean="0"/>
              <a:t>3 </a:t>
            </a:r>
            <a:r>
              <a:rPr lang="en-US" sz="3600" b="1" dirty="0" smtClean="0"/>
              <a:t>parallel messages on 3 different binary languages. It is true for all biological bodies, which are identical from the point of view of the molecular-genetic foundations (DNA, etc.</a:t>
            </a:r>
            <a:br>
              <a:rPr lang="en-US" sz="3600" b="1" dirty="0" smtClean="0"/>
            </a:br>
            <a:r>
              <a:rPr lang="en-US" sz="3600" b="1" dirty="0"/>
              <a:t/>
            </a:r>
            <a:br>
              <a:rPr lang="en-US" sz="3600" b="1" dirty="0"/>
            </a:br>
            <a:r>
              <a:rPr lang="en-US" sz="3600" b="1" dirty="0" smtClean="0"/>
              <a:t/>
            </a:r>
            <a:br>
              <a:rPr lang="en-US" sz="3600" b="1" dirty="0" smtClean="0"/>
            </a:br>
            <a:r>
              <a:rPr lang="en-US" sz="3100" b="1" dirty="0" smtClean="0"/>
              <a:t/>
            </a:r>
            <a:br>
              <a:rPr lang="en-US" sz="3100" b="1" dirty="0" smtClean="0"/>
            </a:br>
            <a:r>
              <a:rPr lang="en-US" sz="3100" b="1" dirty="0" smtClean="0"/>
              <a:t/>
            </a:r>
            <a:br>
              <a:rPr lang="en-US" sz="3100" b="1" dirty="0" smtClean="0"/>
            </a:br>
            <a:r>
              <a:rPr lang="en-US" sz="3100" b="1" dirty="0" smtClean="0"/>
              <a:t/>
            </a:r>
            <a:br>
              <a:rPr lang="en-US" sz="3100" b="1" dirty="0" smtClean="0"/>
            </a:br>
            <a:r>
              <a:rPr lang="en-US" sz="3100" dirty="0" smtClean="0"/>
              <a:t/>
            </a:r>
            <a:br>
              <a:rPr lang="en-US" sz="3100" dirty="0" smtClean="0"/>
            </a:br>
            <a:r>
              <a:rPr lang="en-US" sz="3600" dirty="0" smtClean="0"/>
              <a:t> </a:t>
            </a:r>
            <a:br>
              <a:rPr lang="en-US" sz="3600" dirty="0" smtClean="0"/>
            </a:b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r>
              <a:rPr lang="en-US" sz="3600" dirty="0" smtClean="0"/>
              <a:t/>
            </a:r>
            <a:br>
              <a:rPr lang="en-US" sz="3600" dirty="0" smtClean="0"/>
            </a:br>
            <a:r>
              <a:rPr lang="ru-RU" sz="3200" dirty="0" smtClean="0">
                <a:latin typeface="Calibri" charset="0"/>
              </a:rPr>
              <a:t/>
            </a:r>
            <a:br>
              <a:rPr lang="ru-RU" sz="3200" dirty="0" smtClean="0">
                <a:latin typeface="Calibri" charset="0"/>
              </a:rPr>
            </a:br>
            <a:r>
              <a:rPr lang="ru-RU" dirty="0" smtClean="0">
                <a:latin typeface="Calibri" charset="0"/>
              </a:rPr>
              <a:t/>
            </a:r>
            <a:br>
              <a:rPr lang="ru-RU" dirty="0" smtClean="0">
                <a:latin typeface="Calibri" charset="0"/>
              </a:rPr>
            </a:br>
            <a:r>
              <a:rPr lang="ru-RU" dirty="0" smtClean="0">
                <a:latin typeface="Calibri" charset="0"/>
              </a:rPr>
              <a:t/>
            </a:r>
            <a:br>
              <a:rPr lang="ru-RU" dirty="0" smtClean="0">
                <a:latin typeface="Calibri" charset="0"/>
              </a:rPr>
            </a:br>
            <a:r>
              <a:rPr lang="en-US" dirty="0" smtClean="0">
                <a:latin typeface="Calibri" charset="0"/>
              </a:rPr>
              <a:t/>
            </a:r>
            <a:br>
              <a:rPr lang="en-US" dirty="0" smtClean="0">
                <a:latin typeface="Calibri" charset="0"/>
              </a:rPr>
            </a:br>
            <a:endParaRPr lang="en-US" dirty="0">
              <a:latin typeface="Calibri" charset="0"/>
            </a:endParaRPr>
          </a:p>
        </p:txBody>
      </p:sp>
      <p:graphicFrame>
        <p:nvGraphicFramePr>
          <p:cNvPr id="5" name="Object 3"/>
          <p:cNvGraphicFramePr>
            <a:graphicFrameLocks noChangeAspect="1"/>
          </p:cNvGraphicFramePr>
          <p:nvPr>
            <p:extLst>
              <p:ext uri="{D42A27DB-BD31-4B8C-83A1-F6EECF244321}">
                <p14:modId xmlns:p14="http://schemas.microsoft.com/office/powerpoint/2010/main" val="408348082"/>
              </p:ext>
            </p:extLst>
          </p:nvPr>
        </p:nvGraphicFramePr>
        <p:xfrm>
          <a:off x="6108095" y="111134"/>
          <a:ext cx="3108469" cy="2733147"/>
        </p:xfrm>
        <a:graphic>
          <a:graphicData uri="http://schemas.openxmlformats.org/presentationml/2006/ole">
            <mc:AlternateContent xmlns:mc="http://schemas.openxmlformats.org/markup-compatibility/2006">
              <mc:Choice xmlns:v="urn:schemas-microsoft-com:vml" Requires="v">
                <p:oleObj spid="_x0000_s25705" name="Image" r:id="rId3" imgW="6425397" imgH="7009524" progId="Photoshop.Image.7">
                  <p:embed/>
                </p:oleObj>
              </mc:Choice>
              <mc:Fallback>
                <p:oleObj name="Image" r:id="rId3" imgW="6425397" imgH="7009524"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8095" y="111134"/>
                        <a:ext cx="3108469" cy="2733147"/>
                      </a:xfrm>
                      <a:prstGeom prst="rect">
                        <a:avLst/>
                      </a:prstGeom>
                      <a:noFill/>
                      <a:ln>
                        <a:noFill/>
                      </a:ln>
                      <a:effectLst/>
                      <a:extLst/>
                    </p:spPr>
                  </p:pic>
                </p:oleObj>
              </mc:Fallback>
            </mc:AlternateContent>
          </a:graphicData>
        </a:graphic>
      </p:graphicFrame>
      <p:pic>
        <p:nvPicPr>
          <p:cNvPr id="3" name="Picture 2"/>
          <p:cNvPicPr>
            <a:picLocks noChangeAspect="1"/>
          </p:cNvPicPr>
          <p:nvPr/>
        </p:nvPicPr>
        <p:blipFill>
          <a:blip r:embed="rId5"/>
          <a:stretch>
            <a:fillRect/>
          </a:stretch>
        </p:blipFill>
        <p:spPr>
          <a:xfrm>
            <a:off x="1333500" y="3391505"/>
            <a:ext cx="6956732" cy="1107924"/>
          </a:xfrm>
          <a:prstGeom prst="rect">
            <a:avLst/>
          </a:prstGeom>
        </p:spPr>
      </p:pic>
    </p:spTree>
    <p:extLst>
      <p:ext uri="{BB962C8B-B14F-4D97-AF65-F5344CB8AC3E}">
        <p14:creationId xmlns:p14="http://schemas.microsoft.com/office/powerpoint/2010/main" val="376985333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8"/>
          </a:xfrm>
        </p:spPr>
        <p:txBody>
          <a:bodyPr>
            <a:normAutofit fontScale="90000"/>
          </a:bodyPr>
          <a:lstStyle/>
          <a:p>
            <a:pPr algn="just">
              <a:lnSpc>
                <a:spcPct val="90000"/>
              </a:lnSpc>
            </a:pP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ru-RU" sz="3200" dirty="0" smtClean="0"/>
              <a:t/>
            </a:r>
            <a:br>
              <a:rPr lang="ru-RU" sz="3200" dirty="0" smtClean="0"/>
            </a:br>
            <a:r>
              <a:rPr lang="en-US" sz="3200" dirty="0" smtClean="0"/>
              <a:t>  </a:t>
            </a:r>
            <a:br>
              <a:rPr lang="en-US" sz="3200" dirty="0" smtClean="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2800" b="1" dirty="0"/>
              <a:t/>
            </a:r>
            <a:br>
              <a:rPr lang="en-US" sz="2800" b="1" dirty="0"/>
            </a:br>
            <a:r>
              <a:rPr lang="en-US" sz="3600" b="1" dirty="0" smtClean="0"/>
              <a:t/>
            </a:r>
            <a:br>
              <a:rPr lang="en-US" sz="3600" b="1" dirty="0" smtClean="0"/>
            </a:br>
            <a:r>
              <a:rPr lang="en-US" sz="3100" b="1" dirty="0" smtClean="0"/>
              <a:t>   </a:t>
            </a:r>
            <a:r>
              <a:rPr lang="en-US" sz="3100" dirty="0" smtClean="0"/>
              <a:t>In this Center a</a:t>
            </a:r>
            <a:r>
              <a:rPr lang="en-US" sz="3100" dirty="0" smtClean="0"/>
              <a:t> </a:t>
            </a:r>
            <a:r>
              <a:rPr lang="hu-HU" sz="3100" dirty="0" smtClean="0"/>
              <a:t>special </a:t>
            </a:r>
            <a:r>
              <a:rPr lang="hu-HU" sz="3100" dirty="0"/>
              <a:t>computer program </a:t>
            </a:r>
            <a:r>
              <a:rPr lang="hu-HU" sz="3100" dirty="0" smtClean="0"/>
              <a:t>was created providing </a:t>
            </a:r>
            <a:r>
              <a:rPr lang="hu-HU" sz="3100" dirty="0"/>
              <a:t>sounding of genetic music when execution on an ordinary synthesizer, which is connected with </a:t>
            </a:r>
            <a:r>
              <a:rPr lang="hu-HU" sz="3100" dirty="0" smtClean="0"/>
              <a:t>computer</a:t>
            </a:r>
            <a:r>
              <a:rPr lang="ru-RU" sz="3100" dirty="0" smtClean="0"/>
              <a:t>.</a:t>
            </a:r>
            <a:r>
              <a:rPr lang="ru-RU" sz="3100" dirty="0" smtClean="0"/>
              <a:t/>
            </a:r>
            <a:br>
              <a:rPr lang="ru-RU" sz="3100" dirty="0" smtClean="0"/>
            </a:br>
            <a:r>
              <a:rPr lang="hu-HU" sz="3100" dirty="0" smtClean="0"/>
              <a:t/>
            </a:r>
            <a:br>
              <a:rPr lang="hu-HU" sz="3100" dirty="0" smtClean="0"/>
            </a:br>
            <a:r>
              <a:rPr lang="hu-HU" sz="3100" dirty="0"/>
              <a:t> </a:t>
            </a:r>
            <a:r>
              <a:rPr lang="hu-HU" sz="3100" dirty="0" smtClean="0"/>
              <a:t>                          </a:t>
            </a:r>
            <a:r>
              <a:rPr lang="ru-RU" sz="3100" dirty="0" smtClean="0"/>
              <a:t>        </a:t>
            </a:r>
            <a:r>
              <a:rPr lang="hu-HU" sz="3100" dirty="0" smtClean="0"/>
              <a:t>The driver interface:</a:t>
            </a:r>
            <a:r>
              <a:rPr lang="hu-HU" sz="3600" dirty="0" smtClean="0"/>
              <a:t/>
            </a:r>
            <a:br>
              <a:rPr lang="hu-HU" sz="3600" dirty="0" smtClean="0"/>
            </a:br>
            <a:r>
              <a:rPr lang="hu-HU" sz="3600" dirty="0"/>
              <a:t/>
            </a:r>
            <a:br>
              <a:rPr lang="hu-HU" sz="3600" dirty="0"/>
            </a:br>
            <a:r>
              <a:rPr lang="hu-HU" sz="3600" dirty="0" smtClean="0"/>
              <a:t/>
            </a:r>
            <a:br>
              <a:rPr lang="hu-HU" sz="3600" dirty="0" smtClean="0"/>
            </a:br>
            <a:r>
              <a:rPr lang="hu-HU" sz="3600" dirty="0"/>
              <a:t/>
            </a:r>
            <a:br>
              <a:rPr lang="hu-HU" sz="3600" dirty="0"/>
            </a:br>
            <a:r>
              <a:rPr lang="hu-HU" sz="3600" dirty="0"/>
              <a:t/>
            </a:r>
            <a:br>
              <a:rPr lang="hu-HU" sz="3600" dirty="0"/>
            </a:br>
            <a:r>
              <a:rPr lang="hu-HU" sz="3600" dirty="0" smtClean="0"/>
              <a:t/>
            </a:r>
            <a:br>
              <a:rPr lang="hu-HU" sz="3600" dirty="0" smtClean="0"/>
            </a:br>
            <a:r>
              <a:rPr lang="hu-HU" sz="3600" dirty="0"/>
              <a:t/>
            </a:r>
            <a:br>
              <a:rPr lang="hu-HU" sz="3600" dirty="0"/>
            </a:br>
            <a:r>
              <a:rPr lang="ru-RU" sz="3600" dirty="0"/>
              <a:t/>
            </a:r>
            <a:br>
              <a:rPr lang="ru-RU" sz="3600" dirty="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ru-RU" sz="3200" dirty="0" smtClean="0"/>
              <a:t/>
            </a:r>
            <a:br>
              <a:rPr lang="ru-RU" sz="3200" dirty="0" smtClean="0"/>
            </a:br>
            <a:r>
              <a:rPr lang="en-US" sz="3200" dirty="0" smtClean="0"/>
              <a:t/>
            </a:r>
            <a:br>
              <a:rPr lang="en-US" sz="3200" dirty="0" smtClean="0"/>
            </a:br>
            <a:r>
              <a:rPr lang="en-US" sz="3200" dirty="0" smtClean="0"/>
              <a:t> </a:t>
            </a:r>
            <a:r>
              <a:rPr lang="ru-RU" dirty="0" smtClean="0"/>
              <a:t/>
            </a:r>
            <a:br>
              <a:rPr lang="ru-RU" dirty="0" smtClean="0"/>
            </a:br>
            <a:r>
              <a:rPr lang="en-US" dirty="0" smtClean="0"/>
              <a:t>   </a:t>
            </a:r>
            <a:r>
              <a:rPr lang="ru-RU" dirty="0" smtClean="0"/>
              <a:t>        </a:t>
            </a:r>
            <a:r>
              <a:rPr lang="en-US" dirty="0" smtClean="0"/>
              <a:t>      </a:t>
            </a:r>
            <a:r>
              <a:rPr lang="ru-RU" dirty="0" smtClean="0"/>
              <a:t/>
            </a:r>
            <a:br>
              <a:rPr lang="ru-RU" dirty="0" smtClean="0"/>
            </a:br>
            <a:r>
              <a:rPr lang="ru-RU" dirty="0" smtClean="0"/>
              <a:t> </a:t>
            </a:r>
            <a:br>
              <a:rPr lang="ru-RU" dirty="0" smtClean="0"/>
            </a:br>
            <a:endParaRPr lang="en-US" dirty="0"/>
          </a:p>
        </p:txBody>
      </p:sp>
      <p:sp>
        <p:nvSpPr>
          <p:cNvPr id="3" name="Subtitle 2"/>
          <p:cNvSpPr>
            <a:spLocks noGrp="1"/>
          </p:cNvSpPr>
          <p:nvPr>
            <p:ph type="subTitle" idx="1"/>
          </p:nvPr>
        </p:nvSpPr>
        <p:spPr>
          <a:xfrm flipV="1">
            <a:off x="1371600" y="6857999"/>
            <a:ext cx="6400800" cy="45719"/>
          </a:xfrm>
        </p:spPr>
        <p:txBody>
          <a:bodyPr>
            <a:normAutofit fontScale="25000" lnSpcReduction="20000"/>
          </a:bodyPr>
          <a:lstStyle/>
          <a:p>
            <a:endParaRPr lang="en-US" dirty="0"/>
          </a:p>
        </p:txBody>
      </p:sp>
      <p:pic>
        <p:nvPicPr>
          <p:cNvPr id="6" name="Изображение 6"/>
          <p:cNvPicPr/>
          <p:nvPr/>
        </p:nvPicPr>
        <p:blipFill>
          <a:blip r:embed="rId3">
            <a:extLst>
              <a:ext uri="{28A0092B-C50C-407E-A947-70E740481C1C}">
                <a14:useLocalDpi xmlns:a14="http://schemas.microsoft.com/office/drawing/2010/main" val="0"/>
              </a:ext>
            </a:extLst>
          </a:blip>
          <a:stretch>
            <a:fillRect/>
          </a:stretch>
        </p:blipFill>
        <p:spPr bwMode="auto">
          <a:xfrm>
            <a:off x="907135" y="3047996"/>
            <a:ext cx="7583714" cy="3822095"/>
          </a:xfrm>
          <a:prstGeom prst="rect">
            <a:avLst/>
          </a:prstGeom>
          <a:noFill/>
          <a:ln>
            <a:noFill/>
          </a:ln>
        </p:spPr>
      </p:pic>
    </p:spTree>
    <p:extLst>
      <p:ext uri="{BB962C8B-B14F-4D97-AF65-F5344CB8AC3E}">
        <p14:creationId xmlns:p14="http://schemas.microsoft.com/office/powerpoint/2010/main" val="257745553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Заголовок 1"/>
          <p:cNvSpPr>
            <a:spLocks noGrp="1"/>
          </p:cNvSpPr>
          <p:nvPr>
            <p:ph type="title"/>
          </p:nvPr>
        </p:nvSpPr>
        <p:spPr>
          <a:xfrm>
            <a:off x="0" y="0"/>
            <a:ext cx="9144000" cy="6858000"/>
          </a:xfrm>
        </p:spPr>
        <p:txBody>
          <a:bodyPr>
            <a:normAutofit fontScale="90000"/>
          </a:bodyPr>
          <a:lstStyle/>
          <a:p>
            <a:pPr algn="l">
              <a:lnSpc>
                <a:spcPct val="80000"/>
              </a:lnSpc>
            </a:pPr>
            <a:r>
              <a:rPr lang="en-US" sz="3200" dirty="0" smtClean="0">
                <a:latin typeface="Calibri" charset="0"/>
              </a:rPr>
              <a:t/>
            </a:r>
            <a:br>
              <a:rPr lang="en-US" sz="3200" dirty="0" smtClean="0">
                <a:latin typeface="Calibri" charset="0"/>
              </a:rPr>
            </a:br>
            <a:r>
              <a:rPr lang="en-US" sz="3200" dirty="0" smtClean="0">
                <a:latin typeface="Calibri" charset="0"/>
              </a:rPr>
              <a:t/>
            </a:r>
            <a:br>
              <a:rPr lang="en-US" sz="3200" dirty="0" smtClean="0">
                <a:latin typeface="Calibri" charset="0"/>
              </a:rPr>
            </a:br>
            <a:r>
              <a:rPr lang="en-US" sz="3200" dirty="0" smtClean="0">
                <a:latin typeface="Calibri" charset="0"/>
              </a:rPr>
              <a:t/>
            </a:r>
            <a:br>
              <a:rPr lang="en-US" sz="3200" dirty="0" smtClean="0">
                <a:latin typeface="Calibri" charset="0"/>
              </a:rPr>
            </a:br>
            <a:r>
              <a:rPr lang="en-US" sz="3200" dirty="0" smtClean="0">
                <a:latin typeface="Calibri" charset="0"/>
              </a:rPr>
              <a:t/>
            </a:r>
            <a:br>
              <a:rPr lang="en-US" sz="3200" dirty="0" smtClean="0">
                <a:latin typeface="Calibri" charset="0"/>
              </a:rPr>
            </a:br>
            <a:r>
              <a:rPr lang="en-US" sz="3200" dirty="0" smtClean="0">
                <a:latin typeface="Calibri" charset="0"/>
              </a:rPr>
              <a:t/>
            </a:r>
            <a:br>
              <a:rPr lang="en-US" sz="3200" dirty="0" smtClean="0">
                <a:latin typeface="Calibri" charset="0"/>
              </a:rPr>
            </a:br>
            <a:r>
              <a:rPr lang="en-US" sz="3200" dirty="0" smtClean="0">
                <a:latin typeface="Calibri" charset="0"/>
              </a:rPr>
              <a:t/>
            </a:r>
            <a:br>
              <a:rPr lang="en-US" sz="3200" dirty="0" smtClean="0">
                <a:latin typeface="Calibri" charset="0"/>
              </a:rPr>
            </a:br>
            <a:r>
              <a:rPr lang="en-US" sz="3200" dirty="0" smtClean="0">
                <a:latin typeface="Calibri" charset="0"/>
              </a:rPr>
              <a:t/>
            </a:r>
            <a:br>
              <a:rPr lang="en-US" sz="3200" dirty="0" smtClean="0">
                <a:latin typeface="Calibri" charset="0"/>
              </a:rPr>
            </a:br>
            <a:r>
              <a:rPr lang="en-US" sz="3200" dirty="0" smtClean="0">
                <a:latin typeface="Calibri" charset="0"/>
              </a:rPr>
              <a:t/>
            </a:r>
            <a:br>
              <a:rPr lang="en-US" sz="3200" dirty="0" smtClean="0">
                <a:latin typeface="Calibri" charset="0"/>
              </a:rPr>
            </a:br>
            <a:r>
              <a:rPr lang="en-US" sz="3200" dirty="0" smtClean="0">
                <a:latin typeface="Calibri" charset="0"/>
              </a:rPr>
              <a:t/>
            </a:r>
            <a:br>
              <a:rPr lang="en-US" sz="3200" dirty="0" smtClean="0">
                <a:latin typeface="Calibri" charset="0"/>
              </a:rPr>
            </a:br>
            <a:r>
              <a:rPr lang="en-US" sz="3200" dirty="0" smtClean="0">
                <a:latin typeface="Calibri" charset="0"/>
              </a:rPr>
              <a:t/>
            </a:r>
            <a:br>
              <a:rPr lang="en-US" sz="3200" dirty="0" smtClean="0">
                <a:latin typeface="Calibri" charset="0"/>
              </a:rPr>
            </a:br>
            <a:r>
              <a:rPr lang="en-US" sz="3600" dirty="0" smtClean="0"/>
              <a:t>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ru-RU" sz="3600" dirty="0" smtClean="0"/>
              <a:t/>
            </a:r>
            <a:br>
              <a:rPr lang="ru-RU" sz="3600" dirty="0" smtClean="0"/>
            </a:br>
            <a:r>
              <a:rPr lang="ru-RU" sz="3600" dirty="0"/>
              <a:t/>
            </a:r>
            <a:br>
              <a:rPr lang="ru-RU" sz="3600" dirty="0"/>
            </a:br>
            <a:r>
              <a:rPr lang="en-US" sz="3600" dirty="0" smtClean="0"/>
              <a:t>  </a:t>
            </a:r>
            <a:br>
              <a:rPr lang="en-US" sz="3600" dirty="0" smtClean="0"/>
            </a:br>
            <a:r>
              <a:rPr lang="en-US" sz="3600" dirty="0" smtClean="0"/>
              <a:t>   </a:t>
            </a:r>
            <a:r>
              <a:rPr lang="en-US" sz="3100" dirty="0" smtClean="0"/>
              <a:t>Traditional Oriental medicine, music and many aspects of life in Oriental countries were based on the Ancient Chinese book “I-</a:t>
            </a:r>
            <a:r>
              <a:rPr lang="en-US" sz="3100" dirty="0" err="1" smtClean="0"/>
              <a:t>Ching</a:t>
            </a:r>
            <a:r>
              <a:rPr lang="en-US" sz="3100" dirty="0" smtClean="0"/>
              <a:t>”. Confucius said: “</a:t>
            </a:r>
            <a:r>
              <a:rPr lang="en-US" sz="3100" dirty="0"/>
              <a:t>I</a:t>
            </a:r>
            <a:r>
              <a:rPr lang="en-US" sz="3100" dirty="0" smtClean="0"/>
              <a:t>f it would be possible to extend my years, I would have given fifty of them for study of  "I-</a:t>
            </a:r>
            <a:r>
              <a:rPr lang="en-US" sz="3100" dirty="0" err="1" smtClean="0"/>
              <a:t>Ching</a:t>
            </a:r>
            <a:r>
              <a:rPr lang="en-US" sz="3100" dirty="0" smtClean="0"/>
              <a:t>”</a:t>
            </a:r>
            <a:r>
              <a:rPr lang="en-US" sz="3100" dirty="0"/>
              <a:t>.</a:t>
            </a:r>
            <a:br>
              <a:rPr lang="en-US" sz="3100" dirty="0"/>
            </a:br>
            <a:r>
              <a:rPr lang="en-US" sz="3100" dirty="0" smtClean="0"/>
              <a:t>      </a:t>
            </a:r>
            <a:r>
              <a:rPr lang="en-US" sz="3100" dirty="0" err="1" smtClean="0"/>
              <a:t>Niels</a:t>
            </a:r>
            <a:r>
              <a:rPr lang="en-US" sz="3100" dirty="0" smtClean="0"/>
              <a:t> </a:t>
            </a:r>
            <a:r>
              <a:rPr lang="en-US" sz="3100" dirty="0"/>
              <a:t>Bohr has chosen the symbol Yin-Yang as his personal emblem.</a:t>
            </a:r>
            <a:r>
              <a:rPr lang="ru-RU" sz="3100" dirty="0"/>
              <a:t> </a:t>
            </a:r>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r>
              <a:rPr lang="ru-RU" sz="3100" dirty="0" smtClean="0"/>
              <a:t/>
            </a:r>
            <a:br>
              <a:rPr lang="ru-RU" sz="3100" dirty="0" smtClean="0"/>
            </a:br>
            <a:r>
              <a:rPr lang="ru-RU" sz="3100" dirty="0" smtClean="0"/>
              <a:t/>
            </a:r>
            <a:br>
              <a:rPr lang="ru-RU" sz="3100" dirty="0" smtClean="0"/>
            </a:br>
            <a:r>
              <a:rPr lang="ru-RU" sz="3100" dirty="0" smtClean="0"/>
              <a:t>  </a:t>
            </a:r>
            <a:r>
              <a:rPr lang="en-US" sz="3100" dirty="0" smtClean="0"/>
              <a:t/>
            </a:r>
            <a:br>
              <a:rPr lang="en-US" sz="3100" dirty="0" smtClean="0"/>
            </a:br>
            <a:r>
              <a:rPr lang="en-US" sz="3200" dirty="0" smtClean="0">
                <a:latin typeface="Calibri" charset="0"/>
              </a:rPr>
              <a:t/>
            </a:r>
            <a:br>
              <a:rPr lang="en-US" sz="3200" dirty="0" smtClean="0">
                <a:latin typeface="Calibri" charset="0"/>
              </a:rPr>
            </a:br>
            <a:r>
              <a:rPr lang="en-US" sz="3200" dirty="0" smtClean="0">
                <a:latin typeface="Calibri" charset="0"/>
              </a:rPr>
              <a:t/>
            </a:r>
            <a:br>
              <a:rPr lang="en-US" sz="3200" dirty="0" smtClean="0">
                <a:latin typeface="Calibri" charset="0"/>
              </a:rPr>
            </a:br>
            <a:r>
              <a:rPr lang="en-US" sz="3200" dirty="0" smtClean="0">
                <a:latin typeface="Calibri" charset="0"/>
              </a:rPr>
              <a:t/>
            </a:r>
            <a:br>
              <a:rPr lang="en-US" sz="3200" dirty="0" smtClean="0">
                <a:latin typeface="Calibri" charset="0"/>
              </a:rPr>
            </a:br>
            <a:r>
              <a:rPr lang="en-US" sz="3200" dirty="0" smtClean="0">
                <a:latin typeface="Calibri" charset="0"/>
              </a:rPr>
              <a:t/>
            </a:r>
            <a:br>
              <a:rPr lang="en-US" sz="3200" dirty="0" smtClean="0">
                <a:latin typeface="Calibri" charset="0"/>
              </a:rPr>
            </a:br>
            <a:r>
              <a:rPr lang="en-US" sz="3200" dirty="0" smtClean="0">
                <a:latin typeface="Calibri" charset="0"/>
              </a:rPr>
              <a:t>  </a:t>
            </a:r>
            <a:br>
              <a:rPr lang="en-US" sz="3200" dirty="0" smtClean="0">
                <a:latin typeface="Calibri" charset="0"/>
              </a:rPr>
            </a:br>
            <a:r>
              <a:rPr lang="en-US" sz="3200" dirty="0" smtClean="0">
                <a:latin typeface="Calibri" charset="0"/>
              </a:rPr>
              <a:t/>
            </a:r>
            <a:br>
              <a:rPr lang="en-US" sz="3200" dirty="0" smtClean="0">
                <a:latin typeface="Calibri" charset="0"/>
              </a:rPr>
            </a:br>
            <a:r>
              <a:rPr lang="en-US" sz="3200" dirty="0" smtClean="0">
                <a:latin typeface="Calibri" charset="0"/>
              </a:rPr>
              <a:t/>
            </a:r>
            <a:br>
              <a:rPr lang="en-US" sz="3200" dirty="0" smtClean="0">
                <a:latin typeface="Calibri" charset="0"/>
              </a:rPr>
            </a:br>
            <a:r>
              <a:rPr lang="en-US" sz="3200" dirty="0" smtClean="0">
                <a:latin typeface="Calibri" charset="0"/>
              </a:rPr>
              <a:t>.</a:t>
            </a:r>
            <a:br>
              <a:rPr lang="en-US" sz="3200" dirty="0" smtClean="0">
                <a:latin typeface="Calibri" charset="0"/>
              </a:rPr>
            </a:br>
            <a:r>
              <a:rPr lang="en-US" sz="3200" dirty="0" smtClean="0">
                <a:latin typeface="Calibri" charset="0"/>
              </a:rPr>
              <a:t/>
            </a:r>
            <a:br>
              <a:rPr lang="en-US" sz="3200" dirty="0" smtClean="0">
                <a:latin typeface="Calibri" charset="0"/>
              </a:rPr>
            </a:br>
            <a:r>
              <a:rPr lang="en-US" sz="3200" dirty="0" smtClean="0">
                <a:latin typeface="Calibri" charset="0"/>
              </a:rPr>
              <a:t/>
            </a:r>
            <a:br>
              <a:rPr lang="en-US" sz="3200" dirty="0" smtClean="0">
                <a:latin typeface="Calibri" charset="0"/>
              </a:rPr>
            </a:br>
            <a:r>
              <a:rPr lang="en-US" sz="3200" dirty="0" smtClean="0">
                <a:latin typeface="Calibri" charset="0"/>
              </a:rPr>
              <a:t/>
            </a:r>
            <a:br>
              <a:rPr lang="en-US" sz="3200" dirty="0" smtClean="0">
                <a:latin typeface="Calibri" charset="0"/>
              </a:rPr>
            </a:br>
            <a:r>
              <a:rPr lang="es-MX" sz="3200" dirty="0" smtClean="0">
                <a:latin typeface="Calibri" charset="0"/>
              </a:rPr>
              <a:t/>
            </a:r>
            <a:br>
              <a:rPr lang="es-MX" sz="3200" dirty="0" smtClean="0">
                <a:latin typeface="Calibri" charset="0"/>
              </a:rPr>
            </a:br>
            <a:r>
              <a:rPr lang="es-MX" sz="3200" dirty="0" smtClean="0">
                <a:latin typeface="Calibri" charset="0"/>
              </a:rPr>
              <a:t/>
            </a:r>
            <a:br>
              <a:rPr lang="es-MX" sz="3200" dirty="0" smtClean="0">
                <a:latin typeface="Calibri" charset="0"/>
              </a:rPr>
            </a:br>
            <a:r>
              <a:rPr lang="es-MX" sz="3200" dirty="0" smtClean="0">
                <a:latin typeface="Calibri" charset="0"/>
              </a:rPr>
              <a:t/>
            </a:r>
            <a:br>
              <a:rPr lang="es-MX" sz="3200" dirty="0" smtClean="0">
                <a:latin typeface="Calibri" charset="0"/>
              </a:rPr>
            </a:br>
            <a:r>
              <a:rPr lang="es-MX" sz="3200" dirty="0" smtClean="0">
                <a:latin typeface="Calibri" charset="0"/>
              </a:rPr>
              <a:t/>
            </a:r>
            <a:br>
              <a:rPr lang="es-MX" sz="3200" dirty="0" smtClean="0">
                <a:latin typeface="Calibri" charset="0"/>
              </a:rPr>
            </a:br>
            <a:r>
              <a:rPr lang="es-MX" sz="3200" dirty="0" smtClean="0">
                <a:latin typeface="Calibri" charset="0"/>
              </a:rPr>
              <a:t/>
            </a:r>
            <a:br>
              <a:rPr lang="es-MX" sz="3200" dirty="0" smtClean="0">
                <a:latin typeface="Calibri" charset="0"/>
              </a:rPr>
            </a:br>
            <a:r>
              <a:rPr lang="es-MX" sz="3200" dirty="0" smtClean="0">
                <a:latin typeface="Calibri" charset="0"/>
              </a:rPr>
              <a:t/>
            </a:r>
            <a:br>
              <a:rPr lang="es-MX" sz="3200" dirty="0" smtClean="0">
                <a:latin typeface="Calibri" charset="0"/>
              </a:rPr>
            </a:br>
            <a:r>
              <a:rPr lang="es-MX" sz="3200" dirty="0" smtClean="0">
                <a:latin typeface="Calibri" charset="0"/>
              </a:rPr>
              <a:t/>
            </a:r>
            <a:br>
              <a:rPr lang="es-MX" sz="3200" dirty="0" smtClean="0">
                <a:latin typeface="Calibri" charset="0"/>
              </a:rPr>
            </a:br>
            <a:r>
              <a:rPr lang="es-MX" sz="3200" dirty="0" smtClean="0">
                <a:latin typeface="Calibri" charset="0"/>
              </a:rPr>
              <a:t/>
            </a:r>
            <a:br>
              <a:rPr lang="es-MX" sz="3200" dirty="0" smtClean="0">
                <a:latin typeface="Calibri" charset="0"/>
              </a:rPr>
            </a:br>
            <a:r>
              <a:rPr lang="es-MX" sz="3200" dirty="0" smtClean="0">
                <a:latin typeface="Calibri" charset="0"/>
              </a:rPr>
              <a:t/>
            </a:r>
            <a:br>
              <a:rPr lang="es-MX" sz="3200" dirty="0" smtClean="0">
                <a:latin typeface="Calibri" charset="0"/>
              </a:rPr>
            </a:br>
            <a:r>
              <a:rPr lang="es-MX" sz="3200" dirty="0" smtClean="0">
                <a:latin typeface="Calibri" charset="0"/>
              </a:rPr>
              <a:t/>
            </a:r>
            <a:br>
              <a:rPr lang="es-MX" sz="3200" dirty="0" smtClean="0">
                <a:latin typeface="Calibri" charset="0"/>
              </a:rPr>
            </a:br>
            <a:endParaRPr lang="ru-RU" sz="3200" dirty="0">
              <a:latin typeface="Calibri" charset="0"/>
            </a:endParaRPr>
          </a:p>
        </p:txBody>
      </p:sp>
      <p:sp>
        <p:nvSpPr>
          <p:cNvPr id="3" name="TextBox 2"/>
          <p:cNvSpPr txBox="1"/>
          <p:nvPr/>
        </p:nvSpPr>
        <p:spPr>
          <a:xfrm>
            <a:off x="3689048" y="399143"/>
            <a:ext cx="184666" cy="369332"/>
          </a:xfrm>
          <a:prstGeom prst="rect">
            <a:avLst/>
          </a:prstGeom>
          <a:noFill/>
        </p:spPr>
        <p:txBody>
          <a:bodyPr wrap="none" rtlCol="0">
            <a:spAutoFit/>
          </a:bodyPr>
          <a:lstStyle/>
          <a:p>
            <a:endParaRPr lang="en-US" dirty="0"/>
          </a:p>
        </p:txBody>
      </p:sp>
      <p:graphicFrame>
        <p:nvGraphicFramePr>
          <p:cNvPr id="6" name="Object 1"/>
          <p:cNvGraphicFramePr>
            <a:graphicFrameLocks noChangeAspect="1"/>
          </p:cNvGraphicFramePr>
          <p:nvPr>
            <p:extLst>
              <p:ext uri="{D42A27DB-BD31-4B8C-83A1-F6EECF244321}">
                <p14:modId xmlns:p14="http://schemas.microsoft.com/office/powerpoint/2010/main" val="38331183"/>
              </p:ext>
            </p:extLst>
          </p:nvPr>
        </p:nvGraphicFramePr>
        <p:xfrm>
          <a:off x="88296" y="3446741"/>
          <a:ext cx="3089806" cy="2595380"/>
        </p:xfrm>
        <a:graphic>
          <a:graphicData uri="http://schemas.openxmlformats.org/presentationml/2006/ole">
            <mc:AlternateContent xmlns:mc="http://schemas.openxmlformats.org/markup-compatibility/2006">
              <mc:Choice xmlns:v="urn:schemas-microsoft-com:vml" Requires="v">
                <p:oleObj spid="_x0000_s15821" name="Точечный рисунок" r:id="rId3" imgW="4466667" imgH="3333333" progId="Paint.Picture">
                  <p:embed/>
                </p:oleObj>
              </mc:Choice>
              <mc:Fallback>
                <p:oleObj name="Точечный рисунок" r:id="rId3" imgW="4466667" imgH="3333333"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96" y="3446741"/>
                        <a:ext cx="3089806" cy="2595380"/>
                      </a:xfrm>
                      <a:prstGeom prst="rect">
                        <a:avLst/>
                      </a:prstGeom>
                      <a:noFill/>
                      <a:ln>
                        <a:noFill/>
                      </a:ln>
                    </p:spPr>
                  </p:pic>
                </p:oleObj>
              </mc:Fallback>
            </mc:AlternateContent>
          </a:graphicData>
        </a:graphic>
      </p:graphicFrame>
      <p:pic>
        <p:nvPicPr>
          <p:cNvPr id="7" name="Picture 6"/>
          <p:cNvPicPr>
            <a:picLocks noChangeAspect="1"/>
          </p:cNvPicPr>
          <p:nvPr/>
        </p:nvPicPr>
        <p:blipFill>
          <a:blip r:embed="rId5"/>
          <a:stretch>
            <a:fillRect/>
          </a:stretch>
        </p:blipFill>
        <p:spPr>
          <a:xfrm>
            <a:off x="6196000" y="3150600"/>
            <a:ext cx="1115052" cy="1089565"/>
          </a:xfrm>
          <a:prstGeom prst="rect">
            <a:avLst/>
          </a:prstGeom>
        </p:spPr>
      </p:pic>
      <p:graphicFrame>
        <p:nvGraphicFramePr>
          <p:cNvPr id="9" name="Object 103"/>
          <p:cNvGraphicFramePr>
            <a:graphicFrameLocks noChangeAspect="1"/>
          </p:cNvGraphicFramePr>
          <p:nvPr>
            <p:extLst>
              <p:ext uri="{D42A27DB-BD31-4B8C-83A1-F6EECF244321}">
                <p14:modId xmlns:p14="http://schemas.microsoft.com/office/powerpoint/2010/main" val="2010820744"/>
              </p:ext>
            </p:extLst>
          </p:nvPr>
        </p:nvGraphicFramePr>
        <p:xfrm>
          <a:off x="5975047" y="4511481"/>
          <a:ext cx="3095625" cy="1871662"/>
        </p:xfrm>
        <a:graphic>
          <a:graphicData uri="http://schemas.openxmlformats.org/presentationml/2006/ole">
            <mc:AlternateContent xmlns:mc="http://schemas.openxmlformats.org/markup-compatibility/2006">
              <mc:Choice xmlns:v="urn:schemas-microsoft-com:vml" Requires="v">
                <p:oleObj spid="_x0000_s15822" name="Точечный рисунок" r:id="rId6" imgW="3095238" imgH="1867161" progId="Paint.Picture">
                  <p:embed/>
                </p:oleObj>
              </mc:Choice>
              <mc:Fallback>
                <p:oleObj name="Точечный рисунок" r:id="rId6" imgW="3095238" imgH="1867161"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75047" y="4511481"/>
                        <a:ext cx="3095625"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3"/>
          <p:cNvGraphicFramePr>
            <a:graphicFrameLocks noChangeAspect="1"/>
          </p:cNvGraphicFramePr>
          <p:nvPr>
            <p:extLst>
              <p:ext uri="{D42A27DB-BD31-4B8C-83A1-F6EECF244321}">
                <p14:modId xmlns:p14="http://schemas.microsoft.com/office/powerpoint/2010/main" val="46504066"/>
              </p:ext>
            </p:extLst>
          </p:nvPr>
        </p:nvGraphicFramePr>
        <p:xfrm>
          <a:off x="7704667" y="2866495"/>
          <a:ext cx="1317625" cy="1263350"/>
        </p:xfrm>
        <a:graphic>
          <a:graphicData uri="http://schemas.openxmlformats.org/presentationml/2006/ole">
            <mc:AlternateContent xmlns:mc="http://schemas.openxmlformats.org/markup-compatibility/2006">
              <mc:Choice xmlns:v="urn:schemas-microsoft-com:vml" Requires="v">
                <p:oleObj spid="_x0000_s15823" name="Image" r:id="rId8" imgW="3942857" imgH="3780952" progId="Photoshop.Image.7">
                  <p:embed/>
                </p:oleObj>
              </mc:Choice>
              <mc:Fallback>
                <p:oleObj name="Image" r:id="rId8" imgW="3942857" imgH="3780952" progId="Photoshop.Image.7">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04667" y="2866495"/>
                        <a:ext cx="1317625" cy="1263350"/>
                      </a:xfrm>
                      <a:prstGeom prst="rect">
                        <a:avLst/>
                      </a:prstGeom>
                      <a:noFill/>
                      <a:ln>
                        <a:noFill/>
                      </a:ln>
                      <a:effectLst/>
                    </p:spPr>
                  </p:pic>
                </p:oleObj>
              </mc:Fallback>
            </mc:AlternateContent>
          </a:graphicData>
        </a:graphic>
      </p:graphicFrame>
      <p:pic>
        <p:nvPicPr>
          <p:cNvPr id="2" name="Picture 1"/>
          <p:cNvPicPr>
            <a:picLocks noChangeAspect="1"/>
          </p:cNvPicPr>
          <p:nvPr/>
        </p:nvPicPr>
        <p:blipFill>
          <a:blip r:embed="rId10"/>
          <a:stretch>
            <a:fillRect/>
          </a:stretch>
        </p:blipFill>
        <p:spPr>
          <a:xfrm>
            <a:off x="3347436" y="3498170"/>
            <a:ext cx="2404144" cy="2884973"/>
          </a:xfrm>
          <a:prstGeom prst="rect">
            <a:avLst/>
          </a:prstGeom>
        </p:spPr>
      </p:pic>
    </p:spTree>
    <p:extLst>
      <p:ext uri="{BB962C8B-B14F-4D97-AF65-F5344CB8AC3E}">
        <p14:creationId xmlns:p14="http://schemas.microsoft.com/office/powerpoint/2010/main" val="139508248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rtlCol="0">
            <a:normAutofit fontScale="90000"/>
          </a:bodyPr>
          <a:lstStyle/>
          <a:p>
            <a:pPr algn="l" eaLnBrk="1" fontAlgn="auto" hangingPunct="1">
              <a:spcAft>
                <a:spcPts val="0"/>
              </a:spcAft>
              <a:defRPr/>
            </a:pPr>
            <a:r>
              <a:rPr lang="en-US" sz="3200" dirty="0" smtClean="0">
                <a:ea typeface="+mj-ea"/>
                <a:cs typeface="+mj-cs"/>
              </a:rPr>
              <a:t>                       </a:t>
            </a:r>
            <a:r>
              <a:rPr lang="en-US" sz="3200" b="1" dirty="0" smtClean="0"/>
              <a:t>“I-</a:t>
            </a:r>
            <a:r>
              <a:rPr lang="en-US" sz="3200" b="1" dirty="0" err="1" smtClean="0"/>
              <a:t>Ching</a:t>
            </a:r>
            <a:r>
              <a:rPr lang="en-US" sz="3200" b="1" dirty="0" smtClean="0"/>
              <a:t>” and genetic matrices</a:t>
            </a:r>
            <a:r>
              <a:rPr lang="ru-RU" sz="3200" dirty="0" smtClean="0">
                <a:ea typeface="+mj-ea"/>
                <a:cs typeface="+mj-cs"/>
              </a:rPr>
              <a:t/>
            </a:r>
            <a:br>
              <a:rPr lang="ru-RU" sz="3200" dirty="0" smtClean="0">
                <a:ea typeface="+mj-ea"/>
                <a:cs typeface="+mj-cs"/>
              </a:rPr>
            </a:br>
            <a:r>
              <a:rPr lang="en-US" sz="3200" dirty="0" smtClean="0">
                <a:ea typeface="+mj-ea"/>
                <a:cs typeface="+mj-cs"/>
              </a:rPr>
              <a:t>The Ancient Chinese “I-</a:t>
            </a:r>
            <a:r>
              <a:rPr lang="en-US" sz="3200" dirty="0" err="1" smtClean="0"/>
              <a:t>Ching</a:t>
            </a:r>
            <a:r>
              <a:rPr lang="en-US" sz="3200" dirty="0" smtClean="0"/>
              <a:t>” (“</a:t>
            </a:r>
            <a:r>
              <a:rPr lang="en-US" sz="3200" dirty="0" smtClean="0">
                <a:ea typeface="+mj-ea"/>
                <a:cs typeface="+mj-cs"/>
              </a:rPr>
              <a:t>The Book of Changes”) deals with Yin-Yang symbols including</a:t>
            </a:r>
            <a:r>
              <a:rPr lang="en-US" sz="3200" dirty="0" smtClean="0">
                <a:latin typeface="Calibri" charset="0"/>
                <a:ea typeface="+mj-ea"/>
                <a:cs typeface="+mj-cs"/>
              </a:rPr>
              <a:t> the four basic </a:t>
            </a:r>
            <a:r>
              <a:rPr lang="en-US" sz="3200" dirty="0" err="1" smtClean="0">
                <a:latin typeface="Calibri" charset="0"/>
                <a:ea typeface="+mj-ea"/>
                <a:cs typeface="+mj-cs"/>
              </a:rPr>
              <a:t>digrams</a:t>
            </a:r>
            <a:r>
              <a:rPr lang="en-US" sz="3200" dirty="0" smtClean="0">
                <a:latin typeface="Calibri" charset="0"/>
                <a:ea typeface="+mj-ea"/>
                <a:cs typeface="+mj-cs"/>
              </a:rPr>
              <a:t>:  Old Yang ( </a:t>
            </a:r>
            <a:r>
              <a:rPr lang="ru-RU" sz="3200" dirty="0" smtClean="0">
                <a:latin typeface="Calibri" charset="0"/>
                <a:ea typeface="+mj-ea"/>
                <a:cs typeface="+mj-cs"/>
              </a:rPr>
              <a:t> </a:t>
            </a:r>
            <a:r>
              <a:rPr lang="en-US" sz="3200" dirty="0" smtClean="0">
                <a:latin typeface="Calibri" charset="0"/>
                <a:ea typeface="+mj-ea"/>
                <a:cs typeface="+mj-cs"/>
              </a:rPr>
              <a:t>       ),   Old Yin  (        </a:t>
            </a:r>
            <a:r>
              <a:rPr lang="ru-RU" sz="3200" dirty="0" smtClean="0">
                <a:latin typeface="Calibri" charset="0"/>
                <a:ea typeface="+mj-ea"/>
                <a:cs typeface="+mj-cs"/>
              </a:rPr>
              <a:t> </a:t>
            </a:r>
            <a:r>
              <a:rPr lang="en-US" sz="3200" dirty="0" smtClean="0">
                <a:latin typeface="Calibri" charset="0"/>
                <a:ea typeface="+mj-ea"/>
                <a:cs typeface="+mj-cs"/>
              </a:rPr>
              <a:t>), Young Yang (        </a:t>
            </a:r>
            <a:r>
              <a:rPr lang="ru-RU" sz="3200" dirty="0" smtClean="0">
                <a:latin typeface="Calibri" charset="0"/>
                <a:ea typeface="+mj-ea"/>
                <a:cs typeface="+mj-cs"/>
              </a:rPr>
              <a:t> </a:t>
            </a:r>
            <a:r>
              <a:rPr lang="en-US" sz="3200" dirty="0" smtClean="0">
                <a:latin typeface="Calibri" charset="0"/>
                <a:ea typeface="+mj-ea"/>
                <a:cs typeface="+mj-cs"/>
              </a:rPr>
              <a:t>) and Young Yin (</a:t>
            </a:r>
            <a:r>
              <a:rPr lang="ru-RU" sz="3200" dirty="0" smtClean="0">
                <a:latin typeface="Calibri" charset="0"/>
                <a:ea typeface="+mj-ea"/>
                <a:cs typeface="+mj-cs"/>
              </a:rPr>
              <a:t> </a:t>
            </a:r>
            <a:r>
              <a:rPr lang="en-US" sz="3200" dirty="0" smtClean="0">
                <a:latin typeface="Calibri" charset="0"/>
                <a:ea typeface="+mj-ea"/>
                <a:cs typeface="+mj-cs"/>
              </a:rPr>
              <a:t>        ).</a:t>
            </a:r>
            <a:br>
              <a:rPr lang="en-US" sz="3200" dirty="0" smtClean="0">
                <a:latin typeface="Calibri" charset="0"/>
                <a:ea typeface="+mj-ea"/>
                <a:cs typeface="+mj-cs"/>
              </a:rPr>
            </a:br>
            <a:r>
              <a:rPr lang="en-US" sz="3200" dirty="0" smtClean="0">
                <a:latin typeface="Calibri" charset="0"/>
                <a:ea typeface="+mj-ea"/>
                <a:cs typeface="+mj-cs"/>
              </a:rPr>
              <a:t>The famous table of 64 hexagrams in Fu-Xi’s order exists in this symbolic system: </a:t>
            </a:r>
            <a:br>
              <a:rPr lang="en-US" sz="3200" dirty="0" smtClean="0">
                <a:latin typeface="Calibri" charset="0"/>
                <a:ea typeface="+mj-ea"/>
                <a:cs typeface="+mj-cs"/>
              </a:rPr>
            </a:br>
            <a:r>
              <a:rPr lang="en-US" sz="3200" dirty="0">
                <a:latin typeface="Calibri" charset="0"/>
                <a:ea typeface="+mj-ea"/>
                <a:cs typeface="+mj-cs"/>
              </a:rPr>
              <a:t/>
            </a:r>
            <a:br>
              <a:rPr lang="en-US" sz="3200" dirty="0">
                <a:latin typeface="Calibri" charset="0"/>
                <a:ea typeface="+mj-ea"/>
                <a:cs typeface="+mj-cs"/>
              </a:rPr>
            </a:br>
            <a:r>
              <a:rPr lang="en-US" sz="3200" dirty="0" smtClean="0">
                <a:latin typeface="Calibri" charset="0"/>
                <a:ea typeface="+mj-ea"/>
                <a:cs typeface="+mj-cs"/>
              </a:rPr>
              <a:t/>
            </a:r>
            <a:br>
              <a:rPr lang="en-US" sz="3200" dirty="0" smtClean="0">
                <a:latin typeface="Calibri" charset="0"/>
                <a:ea typeface="+mj-ea"/>
                <a:cs typeface="+mj-cs"/>
              </a:rPr>
            </a:br>
            <a:r>
              <a:rPr lang="en-US" sz="3200" dirty="0" smtClean="0">
                <a:latin typeface="Calibri" charset="0"/>
                <a:ea typeface="+mj-ea"/>
                <a:cs typeface="+mj-cs"/>
              </a:rPr>
              <a:t/>
            </a:r>
            <a:br>
              <a:rPr lang="en-US" sz="3200" dirty="0" smtClean="0">
                <a:latin typeface="Calibri" charset="0"/>
                <a:ea typeface="+mj-ea"/>
                <a:cs typeface="+mj-cs"/>
              </a:rPr>
            </a:br>
            <a:r>
              <a:rPr lang="en-US" sz="3200" dirty="0">
                <a:latin typeface="Calibri" charset="0"/>
                <a:ea typeface="+mj-ea"/>
                <a:cs typeface="+mj-cs"/>
              </a:rPr>
              <a:t/>
            </a:r>
            <a:br>
              <a:rPr lang="en-US" sz="3200" dirty="0">
                <a:latin typeface="Calibri" charset="0"/>
                <a:ea typeface="+mj-ea"/>
                <a:cs typeface="+mj-cs"/>
              </a:rPr>
            </a:br>
            <a:r>
              <a:rPr lang="en-US" sz="3200" dirty="0" smtClean="0">
                <a:latin typeface="Calibri" charset="0"/>
                <a:ea typeface="+mj-ea"/>
                <a:cs typeface="+mj-cs"/>
              </a:rPr>
              <a:t/>
            </a:r>
            <a:br>
              <a:rPr lang="en-US" sz="3200" dirty="0" smtClean="0">
                <a:latin typeface="Calibri" charset="0"/>
                <a:ea typeface="+mj-ea"/>
                <a:cs typeface="+mj-cs"/>
              </a:rPr>
            </a:br>
            <a:r>
              <a:rPr lang="en-US" sz="3200" dirty="0">
                <a:latin typeface="Calibri" charset="0"/>
                <a:ea typeface="+mj-ea"/>
                <a:cs typeface="+mj-cs"/>
              </a:rPr>
              <a:t/>
            </a:r>
            <a:br>
              <a:rPr lang="en-US" sz="3200" dirty="0">
                <a:latin typeface="Calibri" charset="0"/>
                <a:ea typeface="+mj-ea"/>
                <a:cs typeface="+mj-cs"/>
              </a:rPr>
            </a:br>
            <a:r>
              <a:rPr lang="en-US" sz="3200" dirty="0" smtClean="0">
                <a:latin typeface="Calibri" charset="0"/>
                <a:ea typeface="+mj-ea"/>
                <a:cs typeface="+mj-cs"/>
              </a:rPr>
              <a:t/>
            </a:r>
            <a:br>
              <a:rPr lang="en-US" sz="3200" dirty="0" smtClean="0">
                <a:latin typeface="Calibri" charset="0"/>
                <a:ea typeface="+mj-ea"/>
                <a:cs typeface="+mj-cs"/>
              </a:rPr>
            </a:br>
            <a:endParaRPr lang="en-US" sz="3200" dirty="0">
              <a:ea typeface="+mj-ea"/>
              <a:cs typeface="+mj-cs"/>
            </a:endParaRPr>
          </a:p>
        </p:txBody>
      </p:sp>
      <p:sp>
        <p:nvSpPr>
          <p:cNvPr id="3" name="Subtitle 2"/>
          <p:cNvSpPr>
            <a:spLocks noGrp="1"/>
          </p:cNvSpPr>
          <p:nvPr>
            <p:ph type="subTitle" idx="1"/>
          </p:nvPr>
        </p:nvSpPr>
        <p:spPr>
          <a:xfrm>
            <a:off x="9539288" y="6240463"/>
            <a:ext cx="234950" cy="617537"/>
          </a:xfrm>
        </p:spPr>
        <p:txBody>
          <a:bodyPr rtlCol="0">
            <a:normAutofit/>
          </a:bodyPr>
          <a:lstStyle/>
          <a:p>
            <a:pPr eaLnBrk="1" fontAlgn="auto" hangingPunct="1">
              <a:spcAft>
                <a:spcPts val="0"/>
              </a:spcAft>
              <a:buFont typeface="Arial"/>
              <a:buNone/>
              <a:defRPr/>
            </a:pPr>
            <a:endParaRPr lang="en-US" dirty="0">
              <a:ea typeface="+mn-ea"/>
              <a:cs typeface="+mn-cs"/>
            </a:endParaRPr>
          </a:p>
        </p:txBody>
      </p:sp>
      <p:graphicFrame>
        <p:nvGraphicFramePr>
          <p:cNvPr id="15363" name="Object 5"/>
          <p:cNvGraphicFramePr>
            <a:graphicFrameLocks noChangeAspect="1"/>
          </p:cNvGraphicFramePr>
          <p:nvPr/>
        </p:nvGraphicFramePr>
        <p:xfrm>
          <a:off x="3625850" y="2935288"/>
          <a:ext cx="5149850" cy="4024312"/>
        </p:xfrm>
        <a:graphic>
          <a:graphicData uri="http://schemas.openxmlformats.org/presentationml/2006/ole">
            <mc:AlternateContent xmlns:mc="http://schemas.openxmlformats.org/markup-compatibility/2006">
              <mc:Choice xmlns:v="urn:schemas-microsoft-com:vml" Requires="v">
                <p:oleObj spid="_x0000_s13472" name="Document" r:id="rId3" imgW="6083300" imgH="4762500" progId="Word.Document.12">
                  <p:embed/>
                </p:oleObj>
              </mc:Choice>
              <mc:Fallback>
                <p:oleObj name="Document" r:id="rId3" imgW="6083300" imgH="4762500" progId="Word.Documen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5850" y="2935288"/>
                        <a:ext cx="5149850" cy="402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536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2528" y="1597248"/>
            <a:ext cx="5715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5616" y="1573058"/>
            <a:ext cx="64928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3861" y="2039178"/>
            <a:ext cx="58737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1185" y="2039178"/>
            <a:ext cx="5715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9"/>
          <a:stretch>
            <a:fillRect/>
          </a:stretch>
        </p:blipFill>
        <p:spPr>
          <a:xfrm>
            <a:off x="1185518" y="4555036"/>
            <a:ext cx="1498600" cy="660400"/>
          </a:xfrm>
          <a:prstGeom prst="rect">
            <a:avLst/>
          </a:prstGeom>
        </p:spPr>
      </p:pic>
    </p:spTree>
    <p:extLst>
      <p:ext uri="{BB962C8B-B14F-4D97-AF65-F5344CB8AC3E}">
        <p14:creationId xmlns:p14="http://schemas.microsoft.com/office/powerpoint/2010/main" val="403461016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Заголовок 1"/>
          <p:cNvSpPr>
            <a:spLocks noGrp="1"/>
          </p:cNvSpPr>
          <p:nvPr>
            <p:ph type="title"/>
          </p:nvPr>
        </p:nvSpPr>
        <p:spPr>
          <a:xfrm>
            <a:off x="0" y="0"/>
            <a:ext cx="9144000" cy="6858000"/>
          </a:xfrm>
        </p:spPr>
        <p:txBody>
          <a:bodyPr>
            <a:normAutofit/>
          </a:bodyPr>
          <a:lstStyle/>
          <a:p>
            <a:pPr algn="l" eaLnBrk="1" hangingPunct="1">
              <a:lnSpc>
                <a:spcPts val="3000"/>
              </a:lnSpc>
            </a:pPr>
            <a:r>
              <a:rPr lang="en-US" sz="2800" dirty="0" smtClean="0">
                <a:latin typeface="Calibri" charset="0"/>
              </a:rPr>
              <a:t>Examples of analogies between genetic system and “I-</a:t>
            </a:r>
            <a:r>
              <a:rPr lang="en-US" sz="2800" dirty="0" err="1" smtClean="0">
                <a:latin typeface="Calibri" charset="0"/>
              </a:rPr>
              <a:t>Ching</a:t>
            </a:r>
            <a:r>
              <a:rPr lang="en-US" sz="2800" dirty="0" smtClean="0">
                <a:latin typeface="Calibri" charset="0"/>
              </a:rPr>
              <a:t>”:</a:t>
            </a:r>
            <a:br>
              <a:rPr lang="en-US" sz="2800" dirty="0" smtClean="0">
                <a:latin typeface="Calibri" charset="0"/>
              </a:rPr>
            </a:br>
            <a:r>
              <a:rPr lang="en-US" sz="3200" dirty="0">
                <a:latin typeface="Calibri" charset="0"/>
              </a:rPr>
              <a:t/>
            </a:r>
            <a:br>
              <a:rPr lang="en-US" sz="3200" dirty="0">
                <a:latin typeface="Calibri" charset="0"/>
              </a:rPr>
            </a:br>
            <a:r>
              <a:rPr lang="en-US" sz="3200" dirty="0">
                <a:latin typeface="Calibri" charset="0"/>
              </a:rPr>
              <a:t/>
            </a:r>
            <a:br>
              <a:rPr lang="en-US" sz="3200" dirty="0">
                <a:latin typeface="Calibri" charset="0"/>
              </a:rPr>
            </a:br>
            <a:r>
              <a:rPr lang="en-US" sz="3200" dirty="0">
                <a:latin typeface="Calibri" charset="0"/>
              </a:rPr>
              <a:t/>
            </a:r>
            <a:br>
              <a:rPr lang="en-US" sz="3200" dirty="0">
                <a:latin typeface="Calibri" charset="0"/>
              </a:rPr>
            </a:br>
            <a:r>
              <a:rPr lang="en-US" sz="3200" dirty="0">
                <a:latin typeface="Calibri" charset="0"/>
              </a:rPr>
              <a:t/>
            </a:r>
            <a:br>
              <a:rPr lang="en-US" sz="3200" dirty="0">
                <a:latin typeface="Calibri" charset="0"/>
              </a:rPr>
            </a:br>
            <a:r>
              <a:rPr lang="en-US" sz="3200" dirty="0">
                <a:latin typeface="Calibri" charset="0"/>
              </a:rPr>
              <a:t/>
            </a:r>
            <a:br>
              <a:rPr lang="en-US" sz="3200" dirty="0">
                <a:latin typeface="Calibri" charset="0"/>
              </a:rPr>
            </a:br>
            <a:r>
              <a:rPr lang="en-US" sz="3200" dirty="0">
                <a:latin typeface="Calibri" charset="0"/>
              </a:rPr>
              <a:t>      </a:t>
            </a:r>
            <a:r>
              <a:rPr lang="es-MX" sz="3200" dirty="0">
                <a:latin typeface="Calibri" charset="0"/>
              </a:rPr>
              <a:t/>
            </a:r>
            <a:br>
              <a:rPr lang="es-MX" sz="3200" dirty="0">
                <a:latin typeface="Calibri" charset="0"/>
              </a:rPr>
            </a:br>
            <a:r>
              <a:rPr lang="es-MX" sz="3200" dirty="0">
                <a:latin typeface="Calibri" charset="0"/>
              </a:rPr>
              <a:t/>
            </a:r>
            <a:br>
              <a:rPr lang="es-MX" sz="3200" dirty="0">
                <a:latin typeface="Calibri" charset="0"/>
              </a:rPr>
            </a:br>
            <a:r>
              <a:rPr lang="es-MX" sz="3200" dirty="0">
                <a:latin typeface="Calibri" charset="0"/>
              </a:rPr>
              <a:t/>
            </a:r>
            <a:br>
              <a:rPr lang="es-MX" sz="3200" dirty="0">
                <a:latin typeface="Calibri" charset="0"/>
              </a:rPr>
            </a:br>
            <a:r>
              <a:rPr lang="es-MX" sz="3200" dirty="0">
                <a:latin typeface="Calibri" charset="0"/>
              </a:rPr>
              <a:t/>
            </a:r>
            <a:br>
              <a:rPr lang="es-MX" sz="3200" dirty="0">
                <a:latin typeface="Calibri" charset="0"/>
              </a:rPr>
            </a:br>
            <a:r>
              <a:rPr lang="es-MX" sz="3200" dirty="0">
                <a:latin typeface="Calibri" charset="0"/>
              </a:rPr>
              <a:t/>
            </a:r>
            <a:br>
              <a:rPr lang="es-MX" sz="3200" dirty="0">
                <a:latin typeface="Calibri" charset="0"/>
              </a:rPr>
            </a:br>
            <a:r>
              <a:rPr lang="es-MX" sz="3200" dirty="0">
                <a:latin typeface="Calibri" charset="0"/>
              </a:rPr>
              <a:t/>
            </a:r>
            <a:br>
              <a:rPr lang="es-MX" sz="3200" dirty="0">
                <a:latin typeface="Calibri" charset="0"/>
              </a:rPr>
            </a:br>
            <a:r>
              <a:rPr lang="es-MX" sz="3200" dirty="0">
                <a:latin typeface="Calibri" charset="0"/>
              </a:rPr>
              <a:t/>
            </a:r>
            <a:br>
              <a:rPr lang="es-MX" sz="3200" dirty="0">
                <a:latin typeface="Calibri" charset="0"/>
              </a:rPr>
            </a:br>
            <a:r>
              <a:rPr lang="es-MX" sz="3200" dirty="0">
                <a:latin typeface="Calibri" charset="0"/>
              </a:rPr>
              <a:t/>
            </a:r>
            <a:br>
              <a:rPr lang="es-MX" sz="3200" dirty="0">
                <a:latin typeface="Calibri" charset="0"/>
              </a:rPr>
            </a:br>
            <a:r>
              <a:rPr lang="es-MX" sz="3200" dirty="0">
                <a:latin typeface="Calibri" charset="0"/>
              </a:rPr>
              <a:t/>
            </a:r>
            <a:br>
              <a:rPr lang="es-MX" sz="3200" dirty="0">
                <a:latin typeface="Calibri" charset="0"/>
              </a:rPr>
            </a:br>
            <a:r>
              <a:rPr lang="es-MX" sz="3200" dirty="0">
                <a:latin typeface="Calibri" charset="0"/>
              </a:rPr>
              <a:t/>
            </a:r>
            <a:br>
              <a:rPr lang="es-MX" sz="3200" dirty="0">
                <a:latin typeface="Calibri" charset="0"/>
              </a:rPr>
            </a:br>
            <a:endParaRPr lang="ru-RU" sz="3200" dirty="0">
              <a:latin typeface="Calibri"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060203672"/>
              </p:ext>
            </p:extLst>
          </p:nvPr>
        </p:nvGraphicFramePr>
        <p:xfrm>
          <a:off x="169336" y="991812"/>
          <a:ext cx="8853714" cy="5794583"/>
        </p:xfrm>
        <a:graphic>
          <a:graphicData uri="http://schemas.openxmlformats.org/drawingml/2006/table">
            <a:tbl>
              <a:tblPr firstRow="1" bandRow="1">
                <a:tableStyleId>{5C22544A-7EE6-4342-B048-85BDC9FD1C3A}</a:tableStyleId>
              </a:tblPr>
              <a:tblGrid>
                <a:gridCol w="4426857"/>
                <a:gridCol w="4426857"/>
              </a:tblGrid>
              <a:tr h="609533">
                <a:tc>
                  <a:txBody>
                    <a:bodyPr/>
                    <a:lstStyle/>
                    <a:p>
                      <a:pPr algn="ctr"/>
                      <a:r>
                        <a:rPr lang="en-US" sz="2800" dirty="0" smtClean="0"/>
                        <a:t>Molecular-genetic system</a:t>
                      </a:r>
                      <a:endParaRPr lang="en-US" sz="2800" dirty="0"/>
                    </a:p>
                  </a:txBody>
                  <a:tcPr/>
                </a:tc>
                <a:tc>
                  <a:txBody>
                    <a:bodyPr/>
                    <a:lstStyle/>
                    <a:p>
                      <a:pPr algn="ctr"/>
                      <a:r>
                        <a:rPr lang="en-US" sz="2800" dirty="0" smtClean="0"/>
                        <a:t>I-</a:t>
                      </a:r>
                      <a:r>
                        <a:rPr lang="en-US" sz="2800" dirty="0" err="1" smtClean="0"/>
                        <a:t>Ching</a:t>
                      </a:r>
                      <a:endParaRPr lang="en-US" sz="2800" dirty="0"/>
                    </a:p>
                  </a:txBody>
                  <a:tcPr/>
                </a:tc>
              </a:tr>
              <a:tr h="201513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4 nitrogenous</a:t>
                      </a:r>
                      <a:r>
                        <a:rPr lang="en-US" sz="2800" baseline="0" dirty="0" smtClean="0"/>
                        <a:t> bases A, C, G, T </a:t>
                      </a:r>
                      <a:r>
                        <a:rPr lang="en-US" sz="2800" kern="1200" dirty="0" smtClean="0">
                          <a:solidFill>
                            <a:schemeClr val="dk1"/>
                          </a:solidFill>
                          <a:effectLst/>
                          <a:latin typeface="+mn-lt"/>
                          <a:ea typeface="+mn-ea"/>
                          <a:cs typeface="+mn-cs"/>
                        </a:rPr>
                        <a:t>have a basic meaning:</a:t>
                      </a:r>
                    </a:p>
                    <a:p>
                      <a:endParaRPr lang="en-US" sz="2800" dirty="0" smtClean="0"/>
                    </a:p>
                    <a:p>
                      <a:endParaRPr lang="en-US" sz="2800" dirty="0" smtClean="0"/>
                    </a:p>
                  </a:txBody>
                  <a:tcPr/>
                </a:tc>
                <a:tc>
                  <a:txBody>
                    <a:bodyPr/>
                    <a:lstStyle/>
                    <a:p>
                      <a:r>
                        <a:rPr lang="en-US" sz="2800" smtClean="0"/>
                        <a:t>4 </a:t>
                      </a:r>
                      <a:r>
                        <a:rPr lang="en-US" sz="2800" kern="1200" smtClean="0">
                          <a:solidFill>
                            <a:schemeClr val="dk1"/>
                          </a:solidFill>
                          <a:effectLst/>
                          <a:latin typeface="+mn-lt"/>
                          <a:ea typeface="+mn-ea"/>
                          <a:cs typeface="+mn-cs"/>
                        </a:rPr>
                        <a:t>digrams have a basic meaning: Old Yang (   </a:t>
                      </a:r>
                      <a:r>
                        <a:rPr lang="ru-RU" sz="2800" kern="1200" smtClean="0">
                          <a:solidFill>
                            <a:schemeClr val="dk1"/>
                          </a:solidFill>
                          <a:effectLst/>
                          <a:latin typeface="+mn-lt"/>
                          <a:ea typeface="+mn-ea"/>
                          <a:cs typeface="+mn-cs"/>
                        </a:rPr>
                        <a:t> </a:t>
                      </a:r>
                      <a:r>
                        <a:rPr lang="en-US" sz="2800" kern="1200" smtClean="0">
                          <a:solidFill>
                            <a:schemeClr val="dk1"/>
                          </a:solidFill>
                          <a:effectLst/>
                          <a:latin typeface="+mn-lt"/>
                          <a:ea typeface="+mn-ea"/>
                          <a:cs typeface="+mn-cs"/>
                        </a:rPr>
                        <a:t> ), Old Yin (   </a:t>
                      </a:r>
                      <a:r>
                        <a:rPr lang="ru-RU" sz="2800" kern="1200" smtClean="0">
                          <a:solidFill>
                            <a:schemeClr val="dk1"/>
                          </a:solidFill>
                          <a:effectLst/>
                          <a:latin typeface="+mn-lt"/>
                          <a:ea typeface="+mn-ea"/>
                          <a:cs typeface="+mn-cs"/>
                        </a:rPr>
                        <a:t> </a:t>
                      </a:r>
                      <a:r>
                        <a:rPr lang="en-US" sz="2800" kern="1200" smtClean="0">
                          <a:solidFill>
                            <a:schemeClr val="dk1"/>
                          </a:solidFill>
                          <a:effectLst/>
                          <a:latin typeface="+mn-lt"/>
                          <a:ea typeface="+mn-ea"/>
                          <a:cs typeface="+mn-cs"/>
                        </a:rPr>
                        <a:t> ), Young Yang (   </a:t>
                      </a:r>
                      <a:r>
                        <a:rPr lang="ru-RU" sz="2800" kern="1200" smtClean="0">
                          <a:solidFill>
                            <a:schemeClr val="dk1"/>
                          </a:solidFill>
                          <a:effectLst/>
                          <a:latin typeface="+mn-lt"/>
                          <a:ea typeface="+mn-ea"/>
                          <a:cs typeface="+mn-cs"/>
                        </a:rPr>
                        <a:t> </a:t>
                      </a:r>
                      <a:r>
                        <a:rPr lang="en-US" sz="2800" kern="1200" smtClean="0">
                          <a:solidFill>
                            <a:schemeClr val="dk1"/>
                          </a:solidFill>
                          <a:effectLst/>
                          <a:latin typeface="+mn-lt"/>
                          <a:ea typeface="+mn-ea"/>
                          <a:cs typeface="+mn-cs"/>
                        </a:rPr>
                        <a:t> ) and Young Yin (   </a:t>
                      </a:r>
                      <a:r>
                        <a:rPr lang="ru-RU" sz="2800" kern="1200" smtClean="0">
                          <a:solidFill>
                            <a:schemeClr val="dk1"/>
                          </a:solidFill>
                          <a:effectLst/>
                          <a:latin typeface="+mn-lt"/>
                          <a:ea typeface="+mn-ea"/>
                          <a:cs typeface="+mn-cs"/>
                        </a:rPr>
                        <a:t> </a:t>
                      </a:r>
                      <a:r>
                        <a:rPr lang="en-US" sz="2800" kern="1200" smtClean="0">
                          <a:solidFill>
                            <a:schemeClr val="dk1"/>
                          </a:solidFill>
                          <a:effectLst/>
                          <a:latin typeface="+mn-lt"/>
                          <a:ea typeface="+mn-ea"/>
                          <a:cs typeface="+mn-cs"/>
                        </a:rPr>
                        <a:t> ). </a:t>
                      </a:r>
                    </a:p>
                  </a:txBody>
                  <a:tcPr/>
                </a:tc>
              </a:tr>
              <a:tr h="609533">
                <a:tc>
                  <a:txBody>
                    <a:bodyPr/>
                    <a:lstStyle/>
                    <a:p>
                      <a:r>
                        <a:rPr lang="en-US" sz="2800" dirty="0" smtClean="0"/>
                        <a:t>The third tensor power of the genetic matrix              leads to the matrix of</a:t>
                      </a:r>
                    </a:p>
                    <a:p>
                      <a:r>
                        <a:rPr lang="en-US" sz="2800" dirty="0" smtClean="0"/>
                        <a:t>64 triplets.</a:t>
                      </a:r>
                    </a:p>
                  </a:txBody>
                  <a:tcPr/>
                </a:tc>
                <a:tc>
                  <a:txBody>
                    <a:bodyPr/>
                    <a:lstStyle/>
                    <a:p>
                      <a:r>
                        <a:rPr lang="en-US" sz="2800" dirty="0" smtClean="0"/>
                        <a:t>The third tensor power of the matrix             </a:t>
                      </a:r>
                      <a:r>
                        <a:rPr lang="en-US" sz="2800" baseline="30000" dirty="0" smtClean="0"/>
                        <a:t>(3)</a:t>
                      </a:r>
                      <a:r>
                        <a:rPr lang="en-US" sz="2800" baseline="0" dirty="0" smtClean="0"/>
                        <a:t> leads to</a:t>
                      </a:r>
                    </a:p>
                    <a:p>
                      <a:r>
                        <a:rPr lang="en-US" sz="2800" baseline="0" dirty="0" smtClean="0"/>
                        <a:t>the table of 64 hexagrams of Fu-Xi’s order.</a:t>
                      </a:r>
                      <a:endParaRPr lang="en-US" sz="2800" dirty="0" smtClean="0"/>
                    </a:p>
                  </a:txBody>
                  <a:tcPr/>
                </a:tc>
              </a:tr>
              <a:tr h="609533">
                <a:tc>
                  <a:txBody>
                    <a:bodyPr/>
                    <a:lstStyle/>
                    <a:p>
                      <a:r>
                        <a:rPr lang="en-US" sz="2800" kern="1200" dirty="0" smtClean="0">
                          <a:solidFill>
                            <a:schemeClr val="dk1"/>
                          </a:solidFill>
                          <a:effectLst/>
                          <a:latin typeface="+mn-lt"/>
                          <a:ea typeface="+mn-ea"/>
                          <a:cs typeface="+mn-cs"/>
                        </a:rPr>
                        <a:t>2 and 3 hydrogen bonds connect complementary DNA-letters A-T and C-G. </a:t>
                      </a:r>
                      <a:endParaRPr lang="ru-RU" sz="2800" kern="1200" dirty="0">
                        <a:solidFill>
                          <a:schemeClr val="dk1"/>
                        </a:solidFill>
                        <a:effectLst/>
                        <a:latin typeface="+mn-lt"/>
                        <a:ea typeface="+mn-ea"/>
                        <a:cs typeface="+mn-cs"/>
                      </a:endParaRPr>
                    </a:p>
                  </a:txBody>
                  <a:tcPr/>
                </a:tc>
                <a:tc>
                  <a:txBody>
                    <a:bodyPr/>
                    <a:lstStyle/>
                    <a:p>
                      <a:r>
                        <a:rPr lang="en-US" sz="2800" dirty="0" smtClean="0"/>
                        <a:t>Numbers 2 and 3 were fundamentals</a:t>
                      </a:r>
                      <a:r>
                        <a:rPr lang="en-US" sz="2800" baseline="0" dirty="0" smtClean="0"/>
                        <a:t> of Ancient Chinese arithmetic.</a:t>
                      </a:r>
                      <a:endParaRPr lang="en-US" sz="2800" dirty="0"/>
                    </a:p>
                  </a:txBody>
                  <a:tcPr/>
                </a:tc>
              </a:tr>
            </a:tbl>
          </a:graphicData>
        </a:graphic>
      </p:graphicFrame>
      <p:pic>
        <p:nvPicPr>
          <p:cNvPr id="8" name="Picture 7"/>
          <p:cNvPicPr>
            <a:picLocks noChangeAspect="1"/>
          </p:cNvPicPr>
          <p:nvPr/>
        </p:nvPicPr>
        <p:blipFill>
          <a:blip r:embed="rId2"/>
          <a:stretch>
            <a:fillRect/>
          </a:stretch>
        </p:blipFill>
        <p:spPr>
          <a:xfrm>
            <a:off x="7597623" y="2273502"/>
            <a:ext cx="324758" cy="144337"/>
          </a:xfrm>
          <a:prstGeom prst="rect">
            <a:avLst/>
          </a:prstGeom>
        </p:spPr>
      </p:pic>
      <p:pic>
        <p:nvPicPr>
          <p:cNvPr id="9" name="Picture 8"/>
          <p:cNvPicPr>
            <a:picLocks noChangeAspect="1"/>
          </p:cNvPicPr>
          <p:nvPr/>
        </p:nvPicPr>
        <p:blipFill>
          <a:blip r:embed="rId3"/>
          <a:stretch>
            <a:fillRect/>
          </a:stretch>
        </p:blipFill>
        <p:spPr>
          <a:xfrm>
            <a:off x="242816" y="2530582"/>
            <a:ext cx="4098151" cy="868180"/>
          </a:xfrm>
          <a:prstGeom prst="rect">
            <a:avLst/>
          </a:prstGeom>
        </p:spPr>
      </p:pic>
      <p:pic>
        <p:nvPicPr>
          <p:cNvPr id="10" name="Picture 9"/>
          <p:cNvPicPr>
            <a:picLocks noChangeAspect="1"/>
          </p:cNvPicPr>
          <p:nvPr/>
        </p:nvPicPr>
        <p:blipFill>
          <a:blip r:embed="rId4"/>
          <a:stretch>
            <a:fillRect/>
          </a:stretch>
        </p:blipFill>
        <p:spPr>
          <a:xfrm>
            <a:off x="5328555" y="2703287"/>
            <a:ext cx="344111" cy="152938"/>
          </a:xfrm>
          <a:prstGeom prst="rect">
            <a:avLst/>
          </a:prstGeom>
        </p:spPr>
      </p:pic>
      <p:pic>
        <p:nvPicPr>
          <p:cNvPr id="11" name="Picture 10"/>
          <p:cNvPicPr>
            <a:picLocks noChangeAspect="1"/>
          </p:cNvPicPr>
          <p:nvPr/>
        </p:nvPicPr>
        <p:blipFill>
          <a:blip r:embed="rId5"/>
          <a:stretch>
            <a:fillRect/>
          </a:stretch>
        </p:blipFill>
        <p:spPr>
          <a:xfrm>
            <a:off x="7922380" y="2703287"/>
            <a:ext cx="334737" cy="148772"/>
          </a:xfrm>
          <a:prstGeom prst="rect">
            <a:avLst/>
          </a:prstGeom>
        </p:spPr>
      </p:pic>
      <p:pic>
        <p:nvPicPr>
          <p:cNvPr id="12" name="Picture 11"/>
          <p:cNvPicPr>
            <a:picLocks noChangeAspect="1"/>
          </p:cNvPicPr>
          <p:nvPr/>
        </p:nvPicPr>
        <p:blipFill>
          <a:blip r:embed="rId6"/>
          <a:stretch>
            <a:fillRect/>
          </a:stretch>
        </p:blipFill>
        <p:spPr>
          <a:xfrm>
            <a:off x="6949318" y="3102428"/>
            <a:ext cx="332014" cy="147562"/>
          </a:xfrm>
          <a:prstGeom prst="rect">
            <a:avLst/>
          </a:prstGeom>
        </p:spPr>
      </p:pic>
      <p:pic>
        <p:nvPicPr>
          <p:cNvPr id="13" name="Picture 12"/>
          <p:cNvPicPr>
            <a:picLocks noChangeAspect="1"/>
          </p:cNvPicPr>
          <p:nvPr/>
        </p:nvPicPr>
        <p:blipFill>
          <a:blip r:embed="rId7"/>
          <a:stretch>
            <a:fillRect/>
          </a:stretch>
        </p:blipFill>
        <p:spPr>
          <a:xfrm>
            <a:off x="6344552" y="4158948"/>
            <a:ext cx="864204" cy="372502"/>
          </a:xfrm>
          <a:prstGeom prst="rect">
            <a:avLst/>
          </a:prstGeom>
        </p:spPr>
      </p:pic>
      <p:pic>
        <p:nvPicPr>
          <p:cNvPr id="14" name="Picture 13"/>
          <p:cNvPicPr>
            <a:picLocks noChangeAspect="1"/>
          </p:cNvPicPr>
          <p:nvPr/>
        </p:nvPicPr>
        <p:blipFill>
          <a:blip r:embed="rId8"/>
          <a:stretch>
            <a:fillRect/>
          </a:stretch>
        </p:blipFill>
        <p:spPr>
          <a:xfrm>
            <a:off x="2989942" y="4016413"/>
            <a:ext cx="791937" cy="626950"/>
          </a:xfrm>
          <a:prstGeom prst="rect">
            <a:avLst/>
          </a:prstGeom>
        </p:spPr>
      </p:pic>
    </p:spTree>
    <p:extLst>
      <p:ext uri="{BB962C8B-B14F-4D97-AF65-F5344CB8AC3E}">
        <p14:creationId xmlns:p14="http://schemas.microsoft.com/office/powerpoint/2010/main" val="255249207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Заголовок 1"/>
          <p:cNvSpPr>
            <a:spLocks noGrp="1"/>
          </p:cNvSpPr>
          <p:nvPr>
            <p:ph type="title"/>
          </p:nvPr>
        </p:nvSpPr>
        <p:spPr>
          <a:xfrm>
            <a:off x="0" y="0"/>
            <a:ext cx="9144000" cy="6858000"/>
          </a:xfrm>
        </p:spPr>
        <p:txBody>
          <a:bodyPr>
            <a:normAutofit fontScale="90000"/>
          </a:bodyPr>
          <a:lstStyle/>
          <a:p>
            <a:pPr algn="l">
              <a:lnSpc>
                <a:spcPct val="80000"/>
              </a:lnSpc>
            </a:pPr>
            <a:r>
              <a:rPr lang="en-US" sz="3200" dirty="0" smtClean="0">
                <a:latin typeface="Calibri" charset="0"/>
              </a:rPr>
              <a:t/>
            </a:r>
            <a:br>
              <a:rPr lang="en-US" sz="3200" dirty="0" smtClean="0">
                <a:latin typeface="Calibri" charset="0"/>
              </a:rPr>
            </a:br>
            <a:r>
              <a:rPr lang="en-US" sz="3200" dirty="0" smtClean="0">
                <a:latin typeface="Calibri" charset="0"/>
              </a:rPr>
              <a:t/>
            </a:r>
            <a:br>
              <a:rPr lang="en-US" sz="3200" dirty="0" smtClean="0">
                <a:latin typeface="Calibri" charset="0"/>
              </a:rPr>
            </a:br>
            <a:r>
              <a:rPr lang="en-US" sz="3200" dirty="0" smtClean="0">
                <a:latin typeface="Calibri" charset="0"/>
              </a:rPr>
              <a:t/>
            </a:r>
            <a:br>
              <a:rPr lang="en-US" sz="3200" dirty="0" smtClean="0">
                <a:latin typeface="Calibri" charset="0"/>
              </a:rPr>
            </a:br>
            <a:r>
              <a:rPr lang="en-US" sz="3200" dirty="0">
                <a:latin typeface="Calibri" charset="0"/>
              </a:rPr>
              <a:t/>
            </a:r>
            <a:br>
              <a:rPr lang="en-US" sz="3200" dirty="0">
                <a:latin typeface="Calibri" charset="0"/>
              </a:rPr>
            </a:br>
            <a:r>
              <a:rPr lang="en-US" sz="3200" dirty="0" smtClean="0">
                <a:latin typeface="Calibri" charset="0"/>
              </a:rPr>
              <a:t/>
            </a:r>
            <a:br>
              <a:rPr lang="en-US" sz="3200" dirty="0" smtClean="0">
                <a:latin typeface="Calibri" charset="0"/>
              </a:rPr>
            </a:br>
            <a:r>
              <a:rPr lang="en-US" sz="3200" dirty="0" smtClean="0">
                <a:latin typeface="Calibri" charset="0"/>
              </a:rPr>
              <a:t/>
            </a:r>
            <a:br>
              <a:rPr lang="en-US" sz="3200" dirty="0" smtClean="0">
                <a:latin typeface="Calibri" charset="0"/>
              </a:rPr>
            </a:br>
            <a:r>
              <a:rPr lang="en-US" sz="3200" dirty="0">
                <a:latin typeface="Calibri" charset="0"/>
              </a:rPr>
              <a:t/>
            </a:r>
            <a:br>
              <a:rPr lang="en-US" sz="3200" dirty="0">
                <a:latin typeface="Calibri" charset="0"/>
              </a:rPr>
            </a:br>
            <a:r>
              <a:rPr lang="en-US" sz="3200" dirty="0" smtClean="0">
                <a:latin typeface="Calibri" charset="0"/>
              </a:rPr>
              <a:t/>
            </a:r>
            <a:br>
              <a:rPr lang="en-US" sz="3200" dirty="0" smtClean="0">
                <a:latin typeface="Calibri" charset="0"/>
              </a:rPr>
            </a:br>
            <a:r>
              <a:rPr lang="en-US" sz="3200" dirty="0" smtClean="0">
                <a:latin typeface="Calibri" charset="0"/>
              </a:rPr>
              <a:t/>
            </a:r>
            <a:br>
              <a:rPr lang="en-US" sz="3200" dirty="0" smtClean="0">
                <a:latin typeface="Calibri" charset="0"/>
              </a:rPr>
            </a:br>
            <a:r>
              <a:rPr lang="en-US" sz="3200" dirty="0" smtClean="0">
                <a:latin typeface="Calibri" charset="0"/>
              </a:rPr>
              <a:t/>
            </a:r>
            <a:br>
              <a:rPr lang="en-US" sz="3200" dirty="0" smtClean="0">
                <a:latin typeface="Calibri" charset="0"/>
              </a:rPr>
            </a:br>
            <a:r>
              <a:rPr lang="en-US" sz="3200" dirty="0">
                <a:latin typeface="Calibri" charset="0"/>
              </a:rPr>
              <a:t/>
            </a:r>
            <a:br>
              <a:rPr lang="en-US" sz="3200" dirty="0">
                <a:latin typeface="Calibri" charset="0"/>
              </a:rPr>
            </a:br>
            <a:r>
              <a:rPr lang="en-US" sz="3200" dirty="0" smtClean="0">
                <a:latin typeface="Calibri" charset="0"/>
              </a:rPr>
              <a:t/>
            </a:r>
            <a:br>
              <a:rPr lang="en-US" sz="3200" dirty="0" smtClean="0">
                <a:latin typeface="Calibri" charset="0"/>
              </a:rPr>
            </a:br>
            <a:r>
              <a:rPr lang="en-US" sz="3200" dirty="0" smtClean="0">
                <a:latin typeface="Calibri" charset="0"/>
              </a:rPr>
              <a:t/>
            </a:r>
            <a:br>
              <a:rPr lang="en-US" sz="3200" dirty="0" smtClean="0">
                <a:latin typeface="Calibri" charset="0"/>
              </a:rPr>
            </a:br>
            <a:r>
              <a:rPr lang="en-US" sz="3200" dirty="0" smtClean="0">
                <a:latin typeface="Calibri" charset="0"/>
              </a:rPr>
              <a:t>     </a:t>
            </a:r>
            <a:br>
              <a:rPr lang="en-US" sz="3200" dirty="0" smtClean="0">
                <a:latin typeface="Calibri" charset="0"/>
              </a:rPr>
            </a:br>
            <a:r>
              <a:rPr lang="en-US" sz="3200" dirty="0">
                <a:latin typeface="Calibri" charset="0"/>
              </a:rPr>
              <a:t> </a:t>
            </a:r>
            <a:r>
              <a:rPr lang="en-US" sz="3200" dirty="0" smtClean="0">
                <a:latin typeface="Calibri" charset="0"/>
              </a:rPr>
              <a:t>  </a:t>
            </a:r>
            <a:r>
              <a:rPr lang="en-US" sz="3200" dirty="0" smtClean="0"/>
              <a:t>Each </a:t>
            </a:r>
            <a:r>
              <a:rPr lang="en-US" sz="3200" dirty="0"/>
              <a:t>of 64 hexagrams consists of trigrams, which give numerations </a:t>
            </a:r>
            <a:r>
              <a:rPr lang="en-US" sz="3200" dirty="0" smtClean="0"/>
              <a:t>of its </a:t>
            </a:r>
            <a:r>
              <a:rPr lang="en-US" sz="3200" dirty="0"/>
              <a:t>row and its </a:t>
            </a:r>
            <a:r>
              <a:rPr lang="en-US" sz="3200" dirty="0" smtClean="0"/>
              <a:t>column </a:t>
            </a:r>
            <a:r>
              <a:rPr lang="en-US" sz="3200" dirty="0"/>
              <a:t>and which are identical to 3-digit binary numbers</a:t>
            </a:r>
            <a:r>
              <a:rPr lang="en-US" sz="3200" dirty="0" smtClean="0"/>
              <a:t>. The same construction with binary numbers exists in the DNA-alphabet of 64 triplets</a:t>
            </a:r>
            <a:br>
              <a:rPr lang="en-US" sz="3200" dirty="0" smtClean="0"/>
            </a:br>
            <a:r>
              <a:rPr lang="en-US" sz="3600" dirty="0" smtClean="0"/>
              <a:t>     </a:t>
            </a:r>
            <a:r>
              <a:rPr lang="en-US" sz="3200" dirty="0" err="1" smtClean="0"/>
              <a:t>G.Leibniz</a:t>
            </a:r>
            <a:r>
              <a:rPr lang="en-US" sz="3200" dirty="0"/>
              <a:t>, who considered himself a creator of binary numbers, was amazed to learn that the Chinese have known them for thousands of years before him. </a:t>
            </a:r>
            <a:br>
              <a:rPr lang="en-US" sz="3200" dirty="0"/>
            </a:br>
            <a:r>
              <a:rPr lang="en-US" sz="3200" dirty="0" smtClean="0">
                <a:latin typeface="Calibri" charset="0"/>
              </a:rPr>
              <a:t/>
            </a:r>
            <a:br>
              <a:rPr lang="en-US" sz="3200" dirty="0" smtClean="0">
                <a:latin typeface="Calibri" charset="0"/>
              </a:rPr>
            </a:br>
            <a:r>
              <a:rPr lang="en-US" sz="3200" dirty="0">
                <a:latin typeface="Calibri" charset="0"/>
              </a:rPr>
              <a:t/>
            </a:r>
            <a:br>
              <a:rPr lang="en-US" sz="3200" dirty="0">
                <a:latin typeface="Calibri" charset="0"/>
              </a:rPr>
            </a:br>
            <a:r>
              <a:rPr lang="en-US" sz="3200" dirty="0" smtClean="0">
                <a:latin typeface="Calibri" charset="0"/>
              </a:rPr>
              <a:t/>
            </a:r>
            <a:br>
              <a:rPr lang="en-US" sz="3200" dirty="0" smtClean="0">
                <a:latin typeface="Calibri" charset="0"/>
              </a:rPr>
            </a:br>
            <a:r>
              <a:rPr lang="en-US" sz="3200" dirty="0">
                <a:latin typeface="Calibri" charset="0"/>
              </a:rPr>
              <a:t/>
            </a:r>
            <a:br>
              <a:rPr lang="en-US" sz="3200" dirty="0">
                <a:latin typeface="Calibri" charset="0"/>
              </a:rPr>
            </a:br>
            <a:r>
              <a:rPr lang="en-US" sz="3200" dirty="0" smtClean="0">
                <a:latin typeface="Calibri" charset="0"/>
              </a:rPr>
              <a:t/>
            </a:r>
            <a:br>
              <a:rPr lang="en-US" sz="3200" dirty="0" smtClean="0">
                <a:latin typeface="Calibri" charset="0"/>
              </a:rPr>
            </a:br>
            <a:r>
              <a:rPr lang="en-US" sz="3200" dirty="0">
                <a:latin typeface="Calibri" charset="0"/>
              </a:rPr>
              <a:t/>
            </a:r>
            <a:br>
              <a:rPr lang="en-US" sz="3200" dirty="0">
                <a:latin typeface="Calibri" charset="0"/>
              </a:rPr>
            </a:br>
            <a:r>
              <a:rPr lang="en-US" sz="3200" dirty="0" smtClean="0">
                <a:latin typeface="Calibri" charset="0"/>
              </a:rPr>
              <a:t/>
            </a:r>
            <a:br>
              <a:rPr lang="en-US" sz="3200" dirty="0" smtClean="0">
                <a:latin typeface="Calibri" charset="0"/>
              </a:rPr>
            </a:br>
            <a:r>
              <a:rPr lang="en-US" sz="3200" dirty="0" smtClean="0">
                <a:latin typeface="Calibri" charset="0"/>
              </a:rPr>
              <a:t>  </a:t>
            </a:r>
            <a:br>
              <a:rPr lang="en-US" sz="3200" dirty="0" smtClean="0">
                <a:latin typeface="Calibri" charset="0"/>
              </a:rPr>
            </a:br>
            <a:r>
              <a:rPr lang="en-US" sz="3200" dirty="0" smtClean="0">
                <a:latin typeface="Calibri" charset="0"/>
              </a:rPr>
              <a:t/>
            </a:r>
            <a:br>
              <a:rPr lang="en-US" sz="3200" dirty="0" smtClean="0">
                <a:latin typeface="Calibri" charset="0"/>
              </a:rPr>
            </a:br>
            <a:r>
              <a:rPr lang="en-US" sz="3200" dirty="0">
                <a:latin typeface="Calibri" charset="0"/>
              </a:rPr>
              <a:t/>
            </a:r>
            <a:br>
              <a:rPr lang="en-US" sz="3200" dirty="0">
                <a:latin typeface="Calibri" charset="0"/>
              </a:rPr>
            </a:br>
            <a:r>
              <a:rPr lang="en-US" sz="3200" dirty="0" smtClean="0">
                <a:latin typeface="Calibri" charset="0"/>
              </a:rPr>
              <a:t>.</a:t>
            </a:r>
            <a:br>
              <a:rPr lang="en-US" sz="3200" dirty="0" smtClean="0">
                <a:latin typeface="Calibri" charset="0"/>
              </a:rPr>
            </a:br>
            <a:r>
              <a:rPr lang="en-US" sz="3200" dirty="0" smtClean="0">
                <a:latin typeface="Calibri" charset="0"/>
              </a:rPr>
              <a:t/>
            </a:r>
            <a:br>
              <a:rPr lang="en-US" sz="3200" dirty="0" smtClean="0">
                <a:latin typeface="Calibri" charset="0"/>
              </a:rPr>
            </a:br>
            <a:r>
              <a:rPr lang="en-US" sz="3200" dirty="0" smtClean="0">
                <a:latin typeface="Calibri" charset="0"/>
              </a:rPr>
              <a:t/>
            </a:r>
            <a:br>
              <a:rPr lang="en-US" sz="3200" dirty="0" smtClean="0">
                <a:latin typeface="Calibri" charset="0"/>
              </a:rPr>
            </a:br>
            <a:r>
              <a:rPr lang="en-US" sz="3200" dirty="0" smtClean="0">
                <a:latin typeface="Calibri" charset="0"/>
              </a:rPr>
              <a:t/>
            </a:r>
            <a:br>
              <a:rPr lang="en-US" sz="3200" dirty="0" smtClean="0">
                <a:latin typeface="Calibri" charset="0"/>
              </a:rPr>
            </a:br>
            <a:r>
              <a:rPr lang="es-MX" sz="3200" dirty="0" smtClean="0">
                <a:latin typeface="Calibri" charset="0"/>
              </a:rPr>
              <a:t/>
            </a:r>
            <a:br>
              <a:rPr lang="es-MX" sz="3200" dirty="0" smtClean="0">
                <a:latin typeface="Calibri" charset="0"/>
              </a:rPr>
            </a:br>
            <a:r>
              <a:rPr lang="es-MX" sz="3200" dirty="0" smtClean="0">
                <a:latin typeface="Calibri" charset="0"/>
              </a:rPr>
              <a:t/>
            </a:r>
            <a:br>
              <a:rPr lang="es-MX" sz="3200" dirty="0" smtClean="0">
                <a:latin typeface="Calibri" charset="0"/>
              </a:rPr>
            </a:br>
            <a:r>
              <a:rPr lang="es-MX" sz="3200" dirty="0" smtClean="0">
                <a:latin typeface="Calibri" charset="0"/>
              </a:rPr>
              <a:t/>
            </a:r>
            <a:br>
              <a:rPr lang="es-MX" sz="3200" dirty="0" smtClean="0">
                <a:latin typeface="Calibri" charset="0"/>
              </a:rPr>
            </a:br>
            <a:r>
              <a:rPr lang="es-MX" sz="3200" dirty="0" smtClean="0">
                <a:latin typeface="Calibri" charset="0"/>
              </a:rPr>
              <a:t/>
            </a:r>
            <a:br>
              <a:rPr lang="es-MX" sz="3200" dirty="0" smtClean="0">
                <a:latin typeface="Calibri" charset="0"/>
              </a:rPr>
            </a:br>
            <a:r>
              <a:rPr lang="es-MX" sz="3200" dirty="0" smtClean="0">
                <a:latin typeface="Calibri" charset="0"/>
              </a:rPr>
              <a:t/>
            </a:r>
            <a:br>
              <a:rPr lang="es-MX" sz="3200" dirty="0" smtClean="0">
                <a:latin typeface="Calibri" charset="0"/>
              </a:rPr>
            </a:br>
            <a:r>
              <a:rPr lang="es-MX" sz="3200" dirty="0" smtClean="0">
                <a:latin typeface="Calibri" charset="0"/>
              </a:rPr>
              <a:t/>
            </a:r>
            <a:br>
              <a:rPr lang="es-MX" sz="3200" dirty="0" smtClean="0">
                <a:latin typeface="Calibri" charset="0"/>
              </a:rPr>
            </a:br>
            <a:r>
              <a:rPr lang="es-MX" sz="3200" dirty="0" smtClean="0">
                <a:latin typeface="Calibri" charset="0"/>
              </a:rPr>
              <a:t/>
            </a:r>
            <a:br>
              <a:rPr lang="es-MX" sz="3200" dirty="0" smtClean="0">
                <a:latin typeface="Calibri" charset="0"/>
              </a:rPr>
            </a:br>
            <a:r>
              <a:rPr lang="es-MX" sz="3200" dirty="0" smtClean="0">
                <a:latin typeface="Calibri" charset="0"/>
              </a:rPr>
              <a:t/>
            </a:r>
            <a:br>
              <a:rPr lang="es-MX" sz="3200" dirty="0" smtClean="0">
                <a:latin typeface="Calibri" charset="0"/>
              </a:rPr>
            </a:br>
            <a:r>
              <a:rPr lang="es-MX" sz="3200" dirty="0" smtClean="0">
                <a:latin typeface="Calibri" charset="0"/>
              </a:rPr>
              <a:t/>
            </a:r>
            <a:br>
              <a:rPr lang="es-MX" sz="3200" dirty="0" smtClean="0">
                <a:latin typeface="Calibri" charset="0"/>
              </a:rPr>
            </a:br>
            <a:r>
              <a:rPr lang="es-MX" sz="3200" dirty="0" smtClean="0">
                <a:latin typeface="Calibri" charset="0"/>
              </a:rPr>
              <a:t/>
            </a:r>
            <a:br>
              <a:rPr lang="es-MX" sz="3200" dirty="0" smtClean="0">
                <a:latin typeface="Calibri" charset="0"/>
              </a:rPr>
            </a:br>
            <a:endParaRPr lang="ru-RU" sz="3200" dirty="0">
              <a:latin typeface="Calibri" charset="0"/>
            </a:endParaRPr>
          </a:p>
        </p:txBody>
      </p:sp>
      <p:pic>
        <p:nvPicPr>
          <p:cNvPr id="5" name="Picture 4"/>
          <p:cNvPicPr>
            <a:picLocks noChangeAspect="1"/>
          </p:cNvPicPr>
          <p:nvPr/>
        </p:nvPicPr>
        <p:blipFill>
          <a:blip r:embed="rId2"/>
          <a:stretch>
            <a:fillRect/>
          </a:stretch>
        </p:blipFill>
        <p:spPr>
          <a:xfrm>
            <a:off x="191761" y="3060095"/>
            <a:ext cx="4173984" cy="3763429"/>
          </a:xfrm>
          <a:prstGeom prst="rect">
            <a:avLst/>
          </a:prstGeom>
        </p:spPr>
      </p:pic>
      <p:sp>
        <p:nvSpPr>
          <p:cNvPr id="3" name="TextBox 2"/>
          <p:cNvSpPr txBox="1"/>
          <p:nvPr/>
        </p:nvSpPr>
        <p:spPr>
          <a:xfrm>
            <a:off x="3689048" y="399143"/>
            <a:ext cx="184666" cy="369332"/>
          </a:xfrm>
          <a:prstGeom prst="rect">
            <a:avLst/>
          </a:prstGeom>
          <a:noFill/>
        </p:spPr>
        <p:txBody>
          <a:bodyPr wrap="none" rtlCol="0">
            <a:spAutoFit/>
          </a:bodyPr>
          <a:lstStyle/>
          <a:p>
            <a:endParaRPr lang="en-US" dirty="0"/>
          </a:p>
        </p:txBody>
      </p:sp>
      <p:pic>
        <p:nvPicPr>
          <p:cNvPr id="8" name="Picture 7"/>
          <p:cNvPicPr>
            <a:picLocks noChangeAspect="1"/>
          </p:cNvPicPr>
          <p:nvPr/>
        </p:nvPicPr>
        <p:blipFill>
          <a:blip r:embed="rId3"/>
          <a:stretch>
            <a:fillRect/>
          </a:stretch>
        </p:blipFill>
        <p:spPr>
          <a:xfrm>
            <a:off x="4705048" y="3051999"/>
            <a:ext cx="4438952" cy="3783619"/>
          </a:xfrm>
          <a:prstGeom prst="rect">
            <a:avLst/>
          </a:prstGeom>
        </p:spPr>
      </p:pic>
    </p:spTree>
    <p:extLst>
      <p:ext uri="{BB962C8B-B14F-4D97-AF65-F5344CB8AC3E}">
        <p14:creationId xmlns:p14="http://schemas.microsoft.com/office/powerpoint/2010/main" val="310458420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8"/>
          </a:xfrm>
        </p:spPr>
        <p:txBody>
          <a:bodyPr>
            <a:normAutofit fontScale="90000"/>
          </a:bodyPr>
          <a:lstStyle/>
          <a:p>
            <a:pPr algn="just">
              <a:lnSpc>
                <a:spcPct val="90000"/>
              </a:lnSpc>
            </a:pP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ru-RU" sz="3200" dirty="0" smtClean="0"/>
              <a:t/>
            </a:r>
            <a:br>
              <a:rPr lang="ru-RU" sz="3200" dirty="0" smtClean="0"/>
            </a:br>
            <a:r>
              <a:rPr lang="en-US" sz="3200" dirty="0" smtClean="0"/>
              <a:t>  </a:t>
            </a:r>
            <a:br>
              <a:rPr lang="en-US" sz="3200" dirty="0" smtClean="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3600" b="1" dirty="0" smtClean="0"/>
              <a:t/>
            </a:r>
            <a:br>
              <a:rPr lang="en-US" sz="3600" b="1" dirty="0" smtClean="0"/>
            </a:br>
            <a:r>
              <a:rPr lang="en-US" sz="3600" b="1" dirty="0" smtClean="0"/>
              <a:t>    </a:t>
            </a:r>
            <a:r>
              <a:rPr lang="en-US" sz="3600" dirty="0" smtClean="0"/>
              <a:t>According </a:t>
            </a:r>
            <a:r>
              <a:rPr lang="en-US" sz="3600" dirty="0"/>
              <a:t>to the creator of analytical psychology </a:t>
            </a:r>
            <a:r>
              <a:rPr lang="en-US" sz="3600" dirty="0" smtClean="0"/>
              <a:t>Carl </a:t>
            </a:r>
            <a:r>
              <a:rPr lang="en-US" sz="3600" dirty="0"/>
              <a:t>Jung, trigrams and hexagrams of “I-</a:t>
            </a:r>
            <a:r>
              <a:rPr lang="en-US" sz="3600" dirty="0" err="1"/>
              <a:t>Ching</a:t>
            </a:r>
            <a:r>
              <a:rPr lang="en-US" sz="3600" dirty="0"/>
              <a:t>” “</a:t>
            </a:r>
            <a:r>
              <a:rPr lang="en-US" sz="3600" i="1" dirty="0"/>
              <a:t>fix a universal set of archetypes (innate psychic structures)</a:t>
            </a:r>
            <a:r>
              <a:rPr lang="en-US" sz="3600" i="1" dirty="0" smtClean="0"/>
              <a:t>”.</a:t>
            </a:r>
            <a:r>
              <a:rPr lang="ru-RU" sz="3600" i="1" dirty="0" smtClean="0"/>
              <a:t> С.</a:t>
            </a:r>
            <a:r>
              <a:rPr lang="en-US" sz="3600" dirty="0" smtClean="0"/>
              <a:t>Jung </a:t>
            </a:r>
            <a:r>
              <a:rPr lang="en-US" sz="3600" dirty="0"/>
              <a:t>argued that an active communication with the archetypes of consciousness is very healthful. In his clinic Jung cured people, giving them intensive communication in various forms with the archetypes of consciousness, first of all, from the </a:t>
            </a:r>
            <a:r>
              <a:rPr lang="en-US" sz="3600" dirty="0" smtClean="0"/>
              <a:t>book “I</a:t>
            </a:r>
            <a:r>
              <a:rPr lang="en-US" sz="3600" dirty="0"/>
              <a:t>-</a:t>
            </a:r>
            <a:r>
              <a:rPr lang="en-US" sz="3600" dirty="0" err="1" smtClean="0"/>
              <a:t>Ching</a:t>
            </a:r>
            <a:r>
              <a:rPr lang="en-US" sz="3600" dirty="0" smtClean="0"/>
              <a:t>”, </a:t>
            </a:r>
            <a:r>
              <a:rPr lang="en-US" sz="3600" dirty="0"/>
              <a:t>in which he was an expert (the amplification method of Jung)</a:t>
            </a:r>
            <a:r>
              <a:rPr lang="en-US" sz="3600" dirty="0" smtClean="0"/>
              <a:t>.</a:t>
            </a:r>
            <a:br>
              <a:rPr lang="en-US" sz="3600" dirty="0" smtClean="0"/>
            </a:br>
            <a:r>
              <a:rPr lang="en-US" sz="3600" dirty="0"/>
              <a:t> </a:t>
            </a:r>
            <a:r>
              <a:rPr lang="en-US" sz="3600" dirty="0" smtClean="0"/>
              <a:t>  I hope that in the result of my lecture, where many archetypes from “I-</a:t>
            </a:r>
            <a:r>
              <a:rPr lang="en-US" sz="3600" dirty="0" err="1" smtClean="0"/>
              <a:t>Ching</a:t>
            </a:r>
            <a:r>
              <a:rPr lang="en-US" sz="3600" dirty="0" smtClean="0"/>
              <a:t>” were discussed in active forms, all </a:t>
            </a:r>
            <a:r>
              <a:rPr lang="en-US" sz="3600" dirty="0"/>
              <a:t>the people in this room have become </a:t>
            </a:r>
            <a:r>
              <a:rPr lang="en-US" sz="3600" dirty="0" smtClean="0"/>
              <a:t>healthier</a:t>
            </a:r>
            <a:r>
              <a:rPr lang="ru-RU" sz="3600" dirty="0" smtClean="0"/>
              <a:t>.</a:t>
            </a:r>
            <a:r>
              <a:rPr lang="en-US" sz="3600" dirty="0" smtClean="0"/>
              <a:t/>
            </a:r>
            <a:br>
              <a:rPr lang="en-US" sz="3600" dirty="0" smtClean="0"/>
            </a:br>
            <a:r>
              <a:rPr lang="en-US" sz="3600" dirty="0"/>
              <a:t/>
            </a:r>
            <a:br>
              <a:rPr lang="en-US" sz="3600" dirty="0"/>
            </a:br>
            <a:r>
              <a:rPr lang="en-US" sz="3600" dirty="0" smtClean="0"/>
              <a:t/>
            </a:r>
            <a:br>
              <a:rPr lang="en-US" sz="3600" dirty="0" smtClean="0"/>
            </a:br>
            <a:r>
              <a:rPr lang="en-US" sz="3600" dirty="0"/>
              <a:t/>
            </a:r>
            <a:br>
              <a:rPr lang="en-US" sz="3600" dirty="0"/>
            </a:br>
            <a:r>
              <a:rPr lang="en-US" sz="3600" b="1" dirty="0" smtClean="0"/>
              <a:t/>
            </a:r>
            <a:br>
              <a:rPr lang="en-US" sz="3600" b="1" dirty="0" smtClean="0"/>
            </a:br>
            <a:r>
              <a:rPr lang="en-US" sz="2400" dirty="0"/>
              <a:t/>
            </a:r>
            <a:br>
              <a:rPr lang="en-US" sz="2400" dirty="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ru-RU" sz="3200" dirty="0" smtClean="0"/>
              <a:t/>
            </a:r>
            <a:br>
              <a:rPr lang="ru-RU" sz="3200" dirty="0" smtClean="0"/>
            </a:br>
            <a:r>
              <a:rPr lang="en-US" sz="3200" dirty="0" smtClean="0"/>
              <a:t/>
            </a:r>
            <a:br>
              <a:rPr lang="en-US" sz="3200" dirty="0" smtClean="0"/>
            </a:br>
            <a:r>
              <a:rPr lang="en-US" sz="3200" dirty="0" smtClean="0"/>
              <a:t> </a:t>
            </a:r>
            <a:r>
              <a:rPr lang="ru-RU" dirty="0" smtClean="0"/>
              <a:t/>
            </a:r>
            <a:br>
              <a:rPr lang="ru-RU" dirty="0" smtClean="0"/>
            </a:br>
            <a:r>
              <a:rPr lang="en-US" dirty="0" smtClean="0"/>
              <a:t>   </a:t>
            </a:r>
            <a:r>
              <a:rPr lang="ru-RU" dirty="0" smtClean="0"/>
              <a:t>        </a:t>
            </a:r>
            <a:r>
              <a:rPr lang="en-US" dirty="0" smtClean="0"/>
              <a:t>      </a:t>
            </a:r>
            <a:r>
              <a:rPr lang="ru-RU" dirty="0" smtClean="0"/>
              <a:t/>
            </a:r>
            <a:br>
              <a:rPr lang="ru-RU" dirty="0" smtClean="0"/>
            </a:br>
            <a:r>
              <a:rPr lang="ru-RU" dirty="0" smtClean="0"/>
              <a:t> </a:t>
            </a:r>
            <a:br>
              <a:rPr lang="ru-RU" dirty="0" smtClean="0"/>
            </a:br>
            <a:endParaRPr lang="en-US" dirty="0"/>
          </a:p>
        </p:txBody>
      </p:sp>
      <p:sp>
        <p:nvSpPr>
          <p:cNvPr id="3" name="Subtitle 2"/>
          <p:cNvSpPr>
            <a:spLocks noGrp="1"/>
          </p:cNvSpPr>
          <p:nvPr>
            <p:ph type="subTitle" idx="1"/>
          </p:nvPr>
        </p:nvSpPr>
        <p:spPr>
          <a:xfrm flipV="1">
            <a:off x="1371600" y="6857999"/>
            <a:ext cx="6400800" cy="45719"/>
          </a:xfrm>
        </p:spPr>
        <p:txBody>
          <a:bodyPr>
            <a:normAutofit fontScale="25000" lnSpcReduction="20000"/>
          </a:bodyPr>
          <a:lstStyle/>
          <a:p>
            <a:endParaRPr lang="en-US" dirty="0"/>
          </a:p>
        </p:txBody>
      </p:sp>
    </p:spTree>
    <p:extLst>
      <p:ext uri="{BB962C8B-B14F-4D97-AF65-F5344CB8AC3E}">
        <p14:creationId xmlns:p14="http://schemas.microsoft.com/office/powerpoint/2010/main" val="384675045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8"/>
          </a:xfrm>
        </p:spPr>
        <p:txBody>
          <a:bodyPr>
            <a:normAutofit fontScale="90000"/>
          </a:bodyPr>
          <a:lstStyle/>
          <a:p>
            <a:pPr algn="just">
              <a:lnSpc>
                <a:spcPct val="90000"/>
              </a:lnSpc>
            </a:pP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ru-RU" sz="3200" dirty="0" smtClean="0"/>
              <a:t/>
            </a:r>
            <a:br>
              <a:rPr lang="ru-RU" sz="3200" dirty="0" smtClean="0"/>
            </a:br>
            <a:r>
              <a:rPr lang="en-US" sz="3200" dirty="0" smtClean="0"/>
              <a:t>  </a:t>
            </a:r>
            <a:br>
              <a:rPr lang="en-US" sz="3200" dirty="0" smtClean="0"/>
            </a:br>
            <a:r>
              <a:rPr lang="en-US" sz="3200" dirty="0" smtClean="0"/>
              <a:t/>
            </a:r>
            <a:br>
              <a:rPr lang="en-US" sz="3200" dirty="0" smtClean="0"/>
            </a:br>
            <a:r>
              <a:rPr lang="en-US" sz="3200" dirty="0"/>
              <a:t/>
            </a:r>
            <a:br>
              <a:rPr lang="en-US" sz="3200" dirty="0"/>
            </a:br>
            <a:r>
              <a:rPr lang="en-US" sz="3200" dirty="0" smtClean="0"/>
              <a:t/>
            </a:r>
            <a:br>
              <a:rPr lang="en-US" sz="3200" dirty="0" smtClean="0"/>
            </a:br>
            <a:r>
              <a:rPr lang="ru-RU" sz="3200" dirty="0" smtClean="0"/>
              <a:t/>
            </a:r>
            <a:br>
              <a:rPr lang="ru-RU" sz="3200" dirty="0" smtClean="0"/>
            </a:br>
            <a:r>
              <a:rPr lang="ru-RU" sz="3200" dirty="0"/>
              <a:t/>
            </a:r>
            <a:br>
              <a:rPr lang="ru-RU" sz="3200" dirty="0"/>
            </a:br>
            <a:r>
              <a:rPr lang="en-US" sz="3100" b="1" dirty="0"/>
              <a:t/>
            </a:r>
            <a:br>
              <a:rPr lang="en-US" sz="3100" b="1" dirty="0"/>
            </a:br>
            <a:r>
              <a:rPr lang="ru-RU" sz="3100" b="1" dirty="0" smtClean="0"/>
              <a:t/>
            </a:r>
            <a:br>
              <a:rPr lang="ru-RU" sz="3100" b="1" dirty="0" smtClean="0"/>
            </a:br>
            <a:r>
              <a:rPr lang="ru-RU" sz="3100" b="1" dirty="0"/>
              <a:t/>
            </a:r>
            <a:br>
              <a:rPr lang="ru-RU" sz="3100" b="1" dirty="0"/>
            </a:br>
            <a:r>
              <a:rPr lang="en-US" sz="3100" b="1" dirty="0" smtClean="0"/>
              <a:t/>
            </a:r>
            <a:br>
              <a:rPr lang="en-US" sz="3100" b="1" dirty="0" smtClean="0"/>
            </a:br>
            <a:r>
              <a:rPr lang="en-US" sz="3100" b="1" dirty="0" smtClean="0"/>
              <a:t/>
            </a:r>
            <a:br>
              <a:rPr lang="en-US" sz="3100" b="1" dirty="0" smtClean="0"/>
            </a:br>
            <a:r>
              <a:rPr lang="en-US" sz="3100" dirty="0" smtClean="0"/>
              <a:t>Families of genetic </a:t>
            </a:r>
            <a:r>
              <a:rPr lang="en-US" sz="3100" dirty="0"/>
              <a:t>musical scales </a:t>
            </a:r>
            <a:r>
              <a:rPr lang="en-US" sz="3100" dirty="0" smtClean="0"/>
              <a:t>– </a:t>
            </a:r>
            <a:br>
              <a:rPr lang="en-US" sz="3100" dirty="0" smtClean="0"/>
            </a:br>
            <a:r>
              <a:rPr lang="en-US" sz="3100" dirty="0" smtClean="0"/>
              <a:t>quint scales </a:t>
            </a:r>
            <a:r>
              <a:rPr lang="en-US" sz="3100" dirty="0"/>
              <a:t>and Fibonacci-stage scales </a:t>
            </a:r>
            <a:r>
              <a:rPr lang="en-US" sz="3100" dirty="0" smtClean="0"/>
              <a:t/>
            </a:r>
            <a:br>
              <a:rPr lang="en-US" sz="3100" dirty="0" smtClean="0"/>
            </a:br>
            <a:r>
              <a:rPr lang="en-US" sz="3100" dirty="0" smtClean="0"/>
              <a:t>– </a:t>
            </a:r>
            <a:r>
              <a:rPr lang="en-US" sz="3100" dirty="0"/>
              <a:t>are also </a:t>
            </a:r>
            <a:r>
              <a:rPr lang="en-US" sz="3100" dirty="0" smtClean="0"/>
              <a:t>deeply </a:t>
            </a:r>
            <a:r>
              <a:rPr lang="en-US" sz="3100" dirty="0"/>
              <a:t>connected with I-</a:t>
            </a:r>
            <a:r>
              <a:rPr lang="en-US" sz="3100" dirty="0" err="1"/>
              <a:t>Ching</a:t>
            </a:r>
            <a:r>
              <a:rPr lang="en-US" sz="3100" dirty="0"/>
              <a:t>.</a:t>
            </a:r>
            <a:r>
              <a:rPr lang="en-US" sz="3100" dirty="0" smtClean="0"/>
              <a:t/>
            </a:r>
            <a:br>
              <a:rPr lang="en-US" sz="3100" dirty="0" smtClean="0"/>
            </a:br>
            <a:r>
              <a:rPr lang="en-US" sz="3100" dirty="0"/>
              <a:t/>
            </a:r>
            <a:br>
              <a:rPr lang="en-US" sz="3100" dirty="0"/>
            </a:br>
            <a:r>
              <a:rPr lang="en-US" sz="3600" dirty="0" smtClean="0"/>
              <a:t/>
            </a:r>
            <a:br>
              <a:rPr lang="en-US" sz="3600" dirty="0" smtClean="0"/>
            </a:br>
            <a:r>
              <a:rPr lang="en-US" sz="3100" dirty="0"/>
              <a:t>I have just returned from China, where, at the invitation of one of the universities, gave lectures on the matrix genetics, including genetic music in connection with "I-</a:t>
            </a:r>
            <a:r>
              <a:rPr lang="en-US" sz="3100" dirty="0" err="1" smtClean="0"/>
              <a:t>Ching</a:t>
            </a:r>
            <a:r>
              <a:rPr lang="en-US" sz="3100" dirty="0" smtClean="0"/>
              <a:t>”. </a:t>
            </a:r>
            <a:r>
              <a:rPr lang="en-US" sz="3100" dirty="0"/>
              <a:t>A program of Russian-Chinese cooperation in this field was developed.</a:t>
            </a:r>
            <a:r>
              <a:rPr lang="en-US" sz="3100" dirty="0" smtClean="0"/>
              <a:t/>
            </a:r>
            <a:br>
              <a:rPr lang="en-US" sz="3100" dirty="0" smtClean="0"/>
            </a:br>
            <a:r>
              <a:rPr lang="en-US" sz="3600" dirty="0" smtClean="0"/>
              <a:t>  </a:t>
            </a:r>
            <a:br>
              <a:rPr lang="en-US" sz="3600"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ru-RU" sz="3200" dirty="0" smtClean="0"/>
              <a:t/>
            </a:r>
            <a:br>
              <a:rPr lang="ru-RU" sz="3200" dirty="0" smtClean="0"/>
            </a:br>
            <a:r>
              <a:rPr lang="en-US" sz="3200" dirty="0" smtClean="0"/>
              <a:t/>
            </a:r>
            <a:br>
              <a:rPr lang="en-US" sz="3200" dirty="0" smtClean="0"/>
            </a:br>
            <a:r>
              <a:rPr lang="en-US" sz="3200" dirty="0" smtClean="0"/>
              <a:t> </a:t>
            </a:r>
            <a:r>
              <a:rPr lang="ru-RU" dirty="0" smtClean="0"/>
              <a:t/>
            </a:r>
            <a:br>
              <a:rPr lang="ru-RU" dirty="0" smtClean="0"/>
            </a:br>
            <a:r>
              <a:rPr lang="en-US" dirty="0" smtClean="0"/>
              <a:t>   </a:t>
            </a:r>
            <a:r>
              <a:rPr lang="ru-RU" dirty="0" smtClean="0"/>
              <a:t>        </a:t>
            </a:r>
            <a:r>
              <a:rPr lang="en-US" dirty="0" smtClean="0"/>
              <a:t>      </a:t>
            </a:r>
            <a:r>
              <a:rPr lang="ru-RU" dirty="0" smtClean="0"/>
              <a:t/>
            </a:r>
            <a:br>
              <a:rPr lang="ru-RU" dirty="0" smtClean="0"/>
            </a:br>
            <a:r>
              <a:rPr lang="ru-RU" dirty="0" smtClean="0"/>
              <a:t> </a:t>
            </a:r>
            <a:br>
              <a:rPr lang="ru-RU" dirty="0" smtClean="0"/>
            </a:br>
            <a:endParaRPr lang="en-US" dirty="0"/>
          </a:p>
        </p:txBody>
      </p:sp>
      <p:sp>
        <p:nvSpPr>
          <p:cNvPr id="3" name="Subtitle 2"/>
          <p:cNvSpPr>
            <a:spLocks noGrp="1"/>
          </p:cNvSpPr>
          <p:nvPr>
            <p:ph type="subTitle" idx="1"/>
          </p:nvPr>
        </p:nvSpPr>
        <p:spPr>
          <a:xfrm flipV="1">
            <a:off x="1371600" y="6857999"/>
            <a:ext cx="6400800" cy="45719"/>
          </a:xfrm>
        </p:spPr>
        <p:txBody>
          <a:bodyPr>
            <a:normAutofit fontScale="25000" lnSpcReduction="20000"/>
          </a:bodyPr>
          <a:lstStyle/>
          <a:p>
            <a:endParaRPr lang="en-US" dirty="0"/>
          </a:p>
        </p:txBody>
      </p:sp>
      <p:sp>
        <p:nvSpPr>
          <p:cNvPr id="5" name="TextBox 4"/>
          <p:cNvSpPr txBox="1"/>
          <p:nvPr/>
        </p:nvSpPr>
        <p:spPr>
          <a:xfrm>
            <a:off x="4705048" y="3955143"/>
            <a:ext cx="184666" cy="369332"/>
          </a:xfrm>
          <a:prstGeom prst="rect">
            <a:avLst/>
          </a:prstGeom>
          <a:noFill/>
        </p:spPr>
        <p:txBody>
          <a:bodyPr wrap="none" rtlCol="0">
            <a:spAutoFit/>
          </a:bodyPr>
          <a:lstStyle/>
          <a:p>
            <a:endParaRPr lang="en-US" dirty="0"/>
          </a:p>
        </p:txBody>
      </p:sp>
      <p:sp>
        <p:nvSpPr>
          <p:cNvPr id="4" name="TextBox 3"/>
          <p:cNvSpPr txBox="1"/>
          <p:nvPr/>
        </p:nvSpPr>
        <p:spPr>
          <a:xfrm>
            <a:off x="3447143" y="3277810"/>
            <a:ext cx="184666" cy="369332"/>
          </a:xfrm>
          <a:prstGeom prst="rect">
            <a:avLst/>
          </a:prstGeom>
          <a:noFill/>
        </p:spPr>
        <p:txBody>
          <a:bodyPr wrap="none" rtlCol="0">
            <a:spAutoFit/>
          </a:bodyPr>
          <a:lstStyle/>
          <a:p>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444148410"/>
              </p:ext>
            </p:extLst>
          </p:nvPr>
        </p:nvGraphicFramePr>
        <p:xfrm>
          <a:off x="5914571" y="226440"/>
          <a:ext cx="3462909" cy="2706065"/>
        </p:xfrm>
        <a:graphic>
          <a:graphicData uri="http://schemas.openxmlformats.org/presentationml/2006/ole">
            <mc:AlternateContent xmlns:mc="http://schemas.openxmlformats.org/markup-compatibility/2006">
              <mc:Choice xmlns:v="urn:schemas-microsoft-com:vml" Requires="v">
                <p:oleObj spid="_x0000_s16688" name="Document" r:id="rId4" imgW="6083300" imgH="4762500" progId="Word.Document.12">
                  <p:embed/>
                </p:oleObj>
              </mc:Choice>
              <mc:Fallback>
                <p:oleObj name="Document" r:id="rId4" imgW="6083300" imgH="47625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4571" y="226440"/>
                        <a:ext cx="3462909" cy="2706065"/>
                      </a:xfrm>
                      <a:prstGeom prst="rect">
                        <a:avLst/>
                      </a:prstGeom>
                      <a:noFill/>
                      <a:ln>
                        <a:noFill/>
                      </a:ln>
                      <a:extLst/>
                    </p:spPr>
                  </p:pic>
                </p:oleObj>
              </mc:Fallback>
            </mc:AlternateContent>
          </a:graphicData>
        </a:graphic>
      </p:graphicFrame>
      <p:pic>
        <p:nvPicPr>
          <p:cNvPr id="7" name="Picture 6"/>
          <p:cNvPicPr>
            <a:picLocks noChangeAspect="1"/>
          </p:cNvPicPr>
          <p:nvPr/>
        </p:nvPicPr>
        <p:blipFill>
          <a:blip r:embed="rId6"/>
          <a:stretch>
            <a:fillRect/>
          </a:stretch>
        </p:blipFill>
        <p:spPr>
          <a:xfrm>
            <a:off x="1285311" y="226440"/>
            <a:ext cx="1115052" cy="1089565"/>
          </a:xfrm>
          <a:prstGeom prst="rect">
            <a:avLst/>
          </a:prstGeom>
        </p:spPr>
      </p:pic>
      <p:graphicFrame>
        <p:nvGraphicFramePr>
          <p:cNvPr id="8" name="Object 3"/>
          <p:cNvGraphicFramePr>
            <a:graphicFrameLocks noChangeAspect="1"/>
          </p:cNvGraphicFramePr>
          <p:nvPr>
            <p:extLst>
              <p:ext uri="{D42A27DB-BD31-4B8C-83A1-F6EECF244321}">
                <p14:modId xmlns:p14="http://schemas.microsoft.com/office/powerpoint/2010/main" val="146936760"/>
              </p:ext>
            </p:extLst>
          </p:nvPr>
        </p:nvGraphicFramePr>
        <p:xfrm>
          <a:off x="3329958" y="226440"/>
          <a:ext cx="1559756" cy="1177213"/>
        </p:xfrm>
        <a:graphic>
          <a:graphicData uri="http://schemas.openxmlformats.org/presentationml/2006/ole">
            <mc:AlternateContent xmlns:mc="http://schemas.openxmlformats.org/markup-compatibility/2006">
              <mc:Choice xmlns:v="urn:schemas-microsoft-com:vml" Requires="v">
                <p:oleObj spid="_x0000_s16689" name="Document" r:id="rId7" imgW="3213100" imgH="2425700" progId="Word.Document.12">
                  <p:embed/>
                </p:oleObj>
              </mc:Choice>
              <mc:Fallback>
                <p:oleObj name="Document" r:id="rId7" imgW="3213100" imgH="2425700" progId="Word.Document.12">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29958" y="226440"/>
                        <a:ext cx="1559756" cy="1177213"/>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77398958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8"/>
          </a:xfrm>
        </p:spPr>
        <p:txBody>
          <a:bodyPr>
            <a:normAutofit fontScale="90000"/>
          </a:bodyPr>
          <a:lstStyle/>
          <a:p>
            <a:pPr algn="just">
              <a:lnSpc>
                <a:spcPct val="90000"/>
              </a:lnSpc>
            </a:pP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ru-RU" sz="3200" dirty="0" smtClean="0"/>
              <a:t/>
            </a:r>
            <a:br>
              <a:rPr lang="ru-RU" sz="3200" dirty="0" smtClean="0"/>
            </a:br>
            <a:r>
              <a:rPr lang="en-US" sz="3200" dirty="0" smtClean="0"/>
              <a:t>  </a:t>
            </a:r>
            <a:br>
              <a:rPr lang="en-US" sz="3200" dirty="0" smtClean="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2800" b="1" dirty="0"/>
              <a:t/>
            </a:r>
            <a:br>
              <a:rPr lang="en-US" sz="2800" b="1" dirty="0"/>
            </a:br>
            <a:r>
              <a:rPr lang="en-US" sz="2800" b="1" dirty="0" smtClean="0"/>
              <a:t/>
            </a:r>
            <a:br>
              <a:rPr lang="en-US" sz="2800" b="1" dirty="0" smtClean="0"/>
            </a:br>
            <a:r>
              <a:rPr lang="en-US" sz="3600" dirty="0"/>
              <a:t/>
            </a:r>
            <a:br>
              <a:rPr lang="en-US" sz="3600" dirty="0"/>
            </a:br>
            <a:r>
              <a:rPr lang="en-US" sz="3600" dirty="0" smtClean="0"/>
              <a:t/>
            </a:r>
            <a:br>
              <a:rPr lang="en-US" sz="3600" dirty="0" smtClean="0"/>
            </a:br>
            <a:r>
              <a:rPr lang="en-US" sz="3600" dirty="0" smtClean="0"/>
              <a:t> </a:t>
            </a:r>
            <a:r>
              <a:rPr lang="en-US" sz="3100" dirty="0" smtClean="0"/>
              <a:t/>
            </a:r>
            <a:br>
              <a:rPr lang="en-US" sz="3100" dirty="0" smtClean="0"/>
            </a:br>
            <a:r>
              <a:rPr lang="en-US" sz="3600" dirty="0" smtClean="0"/>
              <a:t>  </a:t>
            </a:r>
            <a:br>
              <a:rPr lang="en-US" sz="3600"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ru-RU" sz="3200" dirty="0" smtClean="0"/>
              <a:t/>
            </a:r>
            <a:br>
              <a:rPr lang="ru-RU" sz="3200" dirty="0" smtClean="0"/>
            </a:br>
            <a:r>
              <a:rPr lang="en-US" sz="3200" dirty="0" smtClean="0"/>
              <a:t/>
            </a:r>
            <a:br>
              <a:rPr lang="en-US" sz="3200" dirty="0" smtClean="0"/>
            </a:br>
            <a:r>
              <a:rPr lang="en-US" sz="3200" dirty="0" smtClean="0"/>
              <a:t> </a:t>
            </a:r>
            <a:r>
              <a:rPr lang="ru-RU" dirty="0" smtClean="0"/>
              <a:t/>
            </a:r>
            <a:br>
              <a:rPr lang="ru-RU" dirty="0" smtClean="0"/>
            </a:br>
            <a:r>
              <a:rPr lang="en-US" dirty="0" smtClean="0"/>
              <a:t>   </a:t>
            </a:r>
            <a:r>
              <a:rPr lang="ru-RU" dirty="0" smtClean="0"/>
              <a:t>        </a:t>
            </a:r>
            <a:r>
              <a:rPr lang="en-US" dirty="0" smtClean="0"/>
              <a:t>      </a:t>
            </a:r>
            <a:r>
              <a:rPr lang="ru-RU" dirty="0" smtClean="0"/>
              <a:t/>
            </a:r>
            <a:br>
              <a:rPr lang="ru-RU" dirty="0" smtClean="0"/>
            </a:br>
            <a:r>
              <a:rPr lang="ru-RU" dirty="0" smtClean="0"/>
              <a:t> </a:t>
            </a:r>
            <a:br>
              <a:rPr lang="ru-RU" dirty="0" smtClean="0"/>
            </a:br>
            <a:endParaRPr lang="en-US" dirty="0"/>
          </a:p>
        </p:txBody>
      </p:sp>
      <p:sp>
        <p:nvSpPr>
          <p:cNvPr id="3" name="Subtitle 2"/>
          <p:cNvSpPr>
            <a:spLocks noGrp="1"/>
          </p:cNvSpPr>
          <p:nvPr>
            <p:ph type="subTitle" idx="1"/>
          </p:nvPr>
        </p:nvSpPr>
        <p:spPr>
          <a:xfrm flipV="1">
            <a:off x="1371600" y="6857999"/>
            <a:ext cx="6400800" cy="45719"/>
          </a:xfrm>
        </p:spPr>
        <p:txBody>
          <a:bodyPr>
            <a:normAutofit fontScale="25000" lnSpcReduction="20000"/>
          </a:bodyPr>
          <a:lstStyle/>
          <a:p>
            <a:endParaRPr lang="en-US" dirty="0"/>
          </a:p>
        </p:txBody>
      </p:sp>
      <p:sp>
        <p:nvSpPr>
          <p:cNvPr id="5" name="TextBox 4"/>
          <p:cNvSpPr txBox="1"/>
          <p:nvPr/>
        </p:nvSpPr>
        <p:spPr>
          <a:xfrm>
            <a:off x="4705048" y="3955143"/>
            <a:ext cx="184666" cy="369332"/>
          </a:xfrm>
          <a:prstGeom prst="rect">
            <a:avLst/>
          </a:prstGeom>
          <a:noFill/>
        </p:spPr>
        <p:txBody>
          <a:bodyPr wrap="none" rtlCol="0">
            <a:spAutoFit/>
          </a:bodyPr>
          <a:lstStyle/>
          <a:p>
            <a:endParaRPr lang="en-US" dirty="0"/>
          </a:p>
        </p:txBody>
      </p:sp>
      <p:pic>
        <p:nvPicPr>
          <p:cNvPr id="6" name="Picture 5"/>
          <p:cNvPicPr>
            <a:picLocks noChangeAspect="1"/>
          </p:cNvPicPr>
          <p:nvPr/>
        </p:nvPicPr>
        <p:blipFill>
          <a:blip r:embed="rId3"/>
          <a:stretch>
            <a:fillRect/>
          </a:stretch>
        </p:blipFill>
        <p:spPr>
          <a:xfrm>
            <a:off x="-282240" y="622300"/>
            <a:ext cx="9144000" cy="5612660"/>
          </a:xfrm>
          <a:prstGeom prst="rect">
            <a:avLst/>
          </a:prstGeom>
        </p:spPr>
      </p:pic>
    </p:spTree>
    <p:extLst>
      <p:ext uri="{BB962C8B-B14F-4D97-AF65-F5344CB8AC3E}">
        <p14:creationId xmlns:p14="http://schemas.microsoft.com/office/powerpoint/2010/main" val="365745855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8"/>
          </a:xfrm>
        </p:spPr>
        <p:txBody>
          <a:bodyPr>
            <a:normAutofit fontScale="90000"/>
          </a:bodyPr>
          <a:lstStyle/>
          <a:p>
            <a:pPr algn="just">
              <a:lnSpc>
                <a:spcPct val="80000"/>
              </a:lnSpc>
            </a:pP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ru-RU" sz="3200" dirty="0" smtClean="0"/>
              <a:t/>
            </a:r>
            <a:br>
              <a:rPr lang="ru-RU" sz="3200" dirty="0" smtClean="0"/>
            </a:br>
            <a:r>
              <a:rPr lang="en-US" sz="3200" dirty="0" smtClean="0"/>
              <a:t>  </a:t>
            </a:r>
            <a:br>
              <a:rPr lang="en-US" sz="3200" dirty="0" smtClean="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2800" b="1" dirty="0"/>
              <a:t/>
            </a:r>
            <a:br>
              <a:rPr lang="en-US" sz="2800" b="1" dirty="0"/>
            </a:br>
            <a:r>
              <a:rPr lang="en-US" sz="2800" b="1" dirty="0" smtClean="0"/>
              <a:t/>
            </a:r>
            <a:br>
              <a:rPr lang="en-US" sz="2800" b="1" dirty="0" smtClean="0"/>
            </a:br>
            <a:r>
              <a:rPr lang="en-US" sz="3600" dirty="0"/>
              <a:t/>
            </a:r>
            <a:br>
              <a:rPr lang="en-US" sz="3600" dirty="0"/>
            </a:br>
            <a:r>
              <a:rPr lang="ru-RU" sz="3600" dirty="0" smtClean="0"/>
              <a:t> </a:t>
            </a:r>
            <a:br>
              <a:rPr lang="ru-RU" sz="3600" dirty="0" smtClean="0"/>
            </a:br>
            <a:r>
              <a:rPr lang="ru-RU" sz="3100" dirty="0"/>
              <a:t> </a:t>
            </a:r>
            <a:r>
              <a:rPr lang="ru-RU" sz="3100" dirty="0" smtClean="0"/>
              <a:t> </a:t>
            </a:r>
            <a:r>
              <a:rPr lang="en-US" sz="3100" dirty="0"/>
              <a:t>In applications of genetic music to musical therapy, our Centre of the Moscow Conservatory collaborates with a partner</a:t>
            </a:r>
            <a:r>
              <a:rPr lang="en-US" sz="3100" dirty="0" smtClean="0"/>
              <a:t>: "</a:t>
            </a:r>
            <a:r>
              <a:rPr lang="en-US" sz="3100" dirty="0"/>
              <a:t>Center of music therapy and recovery </a:t>
            </a:r>
            <a:r>
              <a:rPr lang="en-US" sz="3100" dirty="0" smtClean="0"/>
              <a:t>technologies” </a:t>
            </a:r>
            <a:r>
              <a:rPr lang="ru-RU" sz="3100" dirty="0" smtClean="0"/>
              <a:t>(</a:t>
            </a:r>
            <a:r>
              <a:rPr lang="ru-RU" sz="3100" dirty="0">
                <a:hlinkClick r:id="rId3"/>
              </a:rPr>
              <a:t>www.doctor-</a:t>
            </a:r>
            <a:r>
              <a:rPr lang="ru-RU" sz="3100" dirty="0" smtClean="0">
                <a:hlinkClick r:id="rId3"/>
              </a:rPr>
              <a:t>art.ru</a:t>
            </a:r>
            <a:r>
              <a:rPr lang="ru-RU" sz="3100" dirty="0" smtClean="0"/>
              <a:t>, </a:t>
            </a:r>
            <a:r>
              <a:rPr lang="ru-RU" sz="3100" dirty="0" smtClean="0">
                <a:solidFill>
                  <a:srgbClr val="0000FF"/>
                </a:solidFill>
              </a:rPr>
              <a:t>доктор-</a:t>
            </a:r>
            <a:r>
              <a:rPr lang="ru-RU" sz="3100" dirty="0" err="1" smtClean="0">
                <a:solidFill>
                  <a:srgbClr val="0000FF"/>
                </a:solidFill>
              </a:rPr>
              <a:t>мьюзик.рф</a:t>
            </a:r>
            <a:r>
              <a:rPr lang="ru-RU" sz="3100" dirty="0" smtClean="0"/>
              <a:t>). </a:t>
            </a:r>
            <a:r>
              <a:rPr lang="en-US" sz="3100" dirty="0"/>
              <a:t>His head is Ph.D. Prof. Sergey </a:t>
            </a:r>
            <a:r>
              <a:rPr lang="en-US" sz="3100" dirty="0" err="1"/>
              <a:t>Shushardzhan</a:t>
            </a:r>
            <a:r>
              <a:rPr lang="en-US" sz="3100" dirty="0"/>
              <a:t>, a specialist in the field of acupuncture. At the same time he has a higher musical education (he was the soloist of the Bolshoi Theatre in Moscow). He is the president of the European Academy of </a:t>
            </a:r>
            <a:r>
              <a:rPr lang="en-US" sz="3100" dirty="0" smtClean="0"/>
              <a:t>Musical </a:t>
            </a:r>
            <a:r>
              <a:rPr lang="en-US" sz="3100" dirty="0"/>
              <a:t>Therapy. His Center possesses a state certificate to conduct musical therapy, and it also possesses unique </a:t>
            </a:r>
            <a:r>
              <a:rPr lang="en-US" sz="3100" dirty="0" smtClean="0"/>
              <a:t>equipment </a:t>
            </a:r>
            <a:r>
              <a:rPr lang="en-US" sz="3100" dirty="0"/>
              <a:t>and methodological framework. In particular, acoustic-musical influence on acupuncture points is performed.</a:t>
            </a:r>
            <a:r>
              <a:rPr lang="ru-RU" sz="3100" dirty="0"/>
              <a:t/>
            </a:r>
            <a:br>
              <a:rPr lang="ru-RU" sz="3100" dirty="0"/>
            </a:br>
            <a:r>
              <a:rPr lang="ru-RU" sz="3600" dirty="0" smtClean="0"/>
              <a:t/>
            </a:r>
            <a:br>
              <a:rPr lang="ru-RU" sz="3600" dirty="0" smtClean="0"/>
            </a:br>
            <a:r>
              <a:rPr lang="ru-RU" sz="3600" dirty="0"/>
              <a:t/>
            </a:r>
            <a:br>
              <a:rPr lang="ru-RU" sz="3600" dirty="0"/>
            </a:br>
            <a:r>
              <a:rPr lang="ru-RU" sz="3600" dirty="0" smtClean="0"/>
              <a:t/>
            </a:r>
            <a:br>
              <a:rPr lang="ru-RU" sz="3600" dirty="0" smtClean="0"/>
            </a:br>
            <a:r>
              <a:rPr lang="en-US" sz="3600" dirty="0" smtClean="0"/>
              <a:t/>
            </a:r>
            <a:br>
              <a:rPr lang="en-US" sz="3600" dirty="0" smtClean="0"/>
            </a:br>
            <a:r>
              <a:rPr lang="en-US" sz="3100" dirty="0" smtClean="0"/>
              <a:t/>
            </a:r>
            <a:br>
              <a:rPr lang="en-US" sz="3100" dirty="0" smtClean="0"/>
            </a:br>
            <a:r>
              <a:rPr lang="en-US" sz="3600" dirty="0" smtClean="0"/>
              <a:t>  </a:t>
            </a:r>
            <a:br>
              <a:rPr lang="en-US" sz="3600"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ru-RU" sz="3200" dirty="0" smtClean="0"/>
              <a:t/>
            </a:r>
            <a:br>
              <a:rPr lang="ru-RU" sz="3200" dirty="0" smtClean="0"/>
            </a:br>
            <a:r>
              <a:rPr lang="en-US" sz="3200" dirty="0" smtClean="0"/>
              <a:t/>
            </a:r>
            <a:br>
              <a:rPr lang="en-US" sz="3200" dirty="0" smtClean="0"/>
            </a:br>
            <a:r>
              <a:rPr lang="en-US" sz="3200" dirty="0" smtClean="0"/>
              <a:t> </a:t>
            </a:r>
            <a:r>
              <a:rPr lang="ru-RU" dirty="0" smtClean="0"/>
              <a:t/>
            </a:r>
            <a:br>
              <a:rPr lang="ru-RU" dirty="0" smtClean="0"/>
            </a:br>
            <a:r>
              <a:rPr lang="en-US" dirty="0" smtClean="0"/>
              <a:t>   </a:t>
            </a:r>
            <a:r>
              <a:rPr lang="ru-RU" dirty="0" smtClean="0"/>
              <a:t>        </a:t>
            </a:r>
            <a:r>
              <a:rPr lang="en-US" dirty="0" smtClean="0"/>
              <a:t>      </a:t>
            </a:r>
            <a:r>
              <a:rPr lang="ru-RU" dirty="0" smtClean="0"/>
              <a:t/>
            </a:r>
            <a:br>
              <a:rPr lang="ru-RU" dirty="0" smtClean="0"/>
            </a:br>
            <a:r>
              <a:rPr lang="ru-RU" dirty="0" smtClean="0"/>
              <a:t> </a:t>
            </a:r>
            <a:br>
              <a:rPr lang="ru-RU" dirty="0" smtClean="0"/>
            </a:br>
            <a:endParaRPr lang="en-US" dirty="0"/>
          </a:p>
        </p:txBody>
      </p:sp>
      <p:sp>
        <p:nvSpPr>
          <p:cNvPr id="3" name="Subtitle 2"/>
          <p:cNvSpPr>
            <a:spLocks noGrp="1"/>
          </p:cNvSpPr>
          <p:nvPr>
            <p:ph type="subTitle" idx="1"/>
          </p:nvPr>
        </p:nvSpPr>
        <p:spPr>
          <a:xfrm flipV="1">
            <a:off x="1371600" y="6857999"/>
            <a:ext cx="6400800" cy="45719"/>
          </a:xfrm>
        </p:spPr>
        <p:txBody>
          <a:bodyPr>
            <a:normAutofit fontScale="25000" lnSpcReduction="20000"/>
          </a:bodyPr>
          <a:lstStyle/>
          <a:p>
            <a:endParaRPr lang="en-US" dirty="0"/>
          </a:p>
        </p:txBody>
      </p:sp>
      <p:sp>
        <p:nvSpPr>
          <p:cNvPr id="5" name="TextBox 4"/>
          <p:cNvSpPr txBox="1"/>
          <p:nvPr/>
        </p:nvSpPr>
        <p:spPr>
          <a:xfrm>
            <a:off x="4705048" y="3955143"/>
            <a:ext cx="184666" cy="369332"/>
          </a:xfrm>
          <a:prstGeom prst="rect">
            <a:avLst/>
          </a:prstGeom>
          <a:noFill/>
        </p:spPr>
        <p:txBody>
          <a:bodyPr wrap="none" rtlCol="0">
            <a:spAutoFit/>
          </a:bodyPr>
          <a:lstStyle/>
          <a:p>
            <a:endParaRPr lang="en-US" dirty="0"/>
          </a:p>
        </p:txBody>
      </p:sp>
      <p:pic>
        <p:nvPicPr>
          <p:cNvPr id="6" name="Picture 5"/>
          <p:cNvPicPr>
            <a:picLocks noChangeAspect="1"/>
          </p:cNvPicPr>
          <p:nvPr/>
        </p:nvPicPr>
        <p:blipFill>
          <a:blip r:embed="rId4"/>
          <a:stretch>
            <a:fillRect/>
          </a:stretch>
        </p:blipFill>
        <p:spPr>
          <a:xfrm rot="10800000" flipV="1">
            <a:off x="2207840" y="4692952"/>
            <a:ext cx="3174850" cy="1934673"/>
          </a:xfrm>
          <a:prstGeom prst="rect">
            <a:avLst/>
          </a:prstGeom>
        </p:spPr>
      </p:pic>
      <p:pic>
        <p:nvPicPr>
          <p:cNvPr id="7" name="Picture 6"/>
          <p:cNvPicPr>
            <a:picLocks noChangeAspect="1"/>
          </p:cNvPicPr>
          <p:nvPr/>
        </p:nvPicPr>
        <p:blipFill>
          <a:blip r:embed="rId5"/>
          <a:stretch>
            <a:fillRect/>
          </a:stretch>
        </p:blipFill>
        <p:spPr>
          <a:xfrm>
            <a:off x="5842000" y="4668951"/>
            <a:ext cx="3301999" cy="2189049"/>
          </a:xfrm>
          <a:prstGeom prst="rect">
            <a:avLst/>
          </a:prstGeom>
        </p:spPr>
      </p:pic>
    </p:spTree>
    <p:extLst>
      <p:ext uri="{BB962C8B-B14F-4D97-AF65-F5344CB8AC3E}">
        <p14:creationId xmlns:p14="http://schemas.microsoft.com/office/powerpoint/2010/main" val="286572206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8"/>
          </a:xfrm>
        </p:spPr>
        <p:txBody>
          <a:bodyPr>
            <a:normAutofit fontScale="90000"/>
          </a:bodyPr>
          <a:lstStyle/>
          <a:p>
            <a:pPr algn="just">
              <a:lnSpc>
                <a:spcPct val="80000"/>
              </a:lnSpc>
            </a:pP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ru-RU" sz="3200" dirty="0" smtClean="0"/>
              <a:t/>
            </a:r>
            <a:br>
              <a:rPr lang="ru-RU" sz="3200" dirty="0" smtClean="0"/>
            </a:br>
            <a:r>
              <a:rPr lang="en-US" sz="3200" dirty="0" smtClean="0"/>
              <a:t>  </a:t>
            </a:r>
            <a:br>
              <a:rPr lang="en-US" sz="3200" dirty="0" smtClean="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2800" b="1" dirty="0"/>
              <a:t/>
            </a:r>
            <a:br>
              <a:rPr lang="en-US" sz="2800" b="1" dirty="0"/>
            </a:br>
            <a:r>
              <a:rPr lang="en-US" sz="2800" b="1" dirty="0" smtClean="0"/>
              <a:t/>
            </a:r>
            <a:br>
              <a:rPr lang="en-US" sz="2800" b="1" dirty="0" smtClean="0"/>
            </a:br>
            <a:r>
              <a:rPr lang="en-US" sz="3600" dirty="0"/>
              <a:t/>
            </a:r>
            <a:br>
              <a:rPr lang="en-US" sz="3600" dirty="0"/>
            </a:br>
            <a:r>
              <a:rPr lang="ru-RU" sz="3600" dirty="0" smtClean="0"/>
              <a:t> </a:t>
            </a:r>
            <a:br>
              <a:rPr lang="ru-RU" sz="3600" dirty="0" smtClean="0"/>
            </a:br>
            <a:r>
              <a:rPr lang="ru-RU" sz="3600" dirty="0" smtClean="0"/>
              <a:t/>
            </a:r>
            <a:br>
              <a:rPr lang="ru-RU" sz="3600" dirty="0" smtClean="0"/>
            </a:br>
            <a:r>
              <a:rPr lang="ru-RU" sz="3600" dirty="0" smtClean="0"/>
              <a:t>          </a:t>
            </a:r>
            <a:r>
              <a:rPr lang="en-US" sz="3600" dirty="0" smtClean="0"/>
              <a:t>                     MUSICAL THERAPY</a:t>
            </a:r>
            <a:r>
              <a:rPr lang="ru-RU" sz="3600" dirty="0" smtClean="0"/>
              <a:t/>
            </a:r>
            <a:br>
              <a:rPr lang="ru-RU" sz="3600" dirty="0" smtClean="0"/>
            </a:br>
            <a:r>
              <a:rPr lang="ru-RU" sz="3600" dirty="0" smtClean="0"/>
              <a:t> </a:t>
            </a:r>
            <a:r>
              <a:rPr lang="en-US" sz="3600" dirty="0" smtClean="0"/>
              <a:t>            </a:t>
            </a:r>
            <a:r>
              <a:rPr lang="ru-RU" sz="3600" dirty="0" smtClean="0"/>
              <a:t>    </a:t>
            </a:r>
            <a:r>
              <a:rPr lang="ru-RU" sz="3100" dirty="0" smtClean="0">
                <a:hlinkClick r:id="rId3"/>
              </a:rPr>
              <a:t>www.doctor</a:t>
            </a:r>
            <a:r>
              <a:rPr lang="ru-RU" sz="3100" dirty="0">
                <a:hlinkClick r:id="rId3"/>
              </a:rPr>
              <a:t>-</a:t>
            </a:r>
            <a:r>
              <a:rPr lang="ru-RU" sz="3100" dirty="0" smtClean="0">
                <a:hlinkClick r:id="rId3"/>
              </a:rPr>
              <a:t>art.ru</a:t>
            </a:r>
            <a:r>
              <a:rPr lang="ru-RU" sz="3100" dirty="0" smtClean="0"/>
              <a:t>, </a:t>
            </a:r>
            <a:r>
              <a:rPr lang="ru-RU" sz="3100" dirty="0" smtClean="0">
                <a:solidFill>
                  <a:srgbClr val="0000FF"/>
                </a:solidFill>
              </a:rPr>
              <a:t>доктор-</a:t>
            </a:r>
            <a:r>
              <a:rPr lang="ru-RU" sz="3100" dirty="0" err="1" smtClean="0">
                <a:solidFill>
                  <a:srgbClr val="0000FF"/>
                </a:solidFill>
              </a:rPr>
              <a:t>мьюзик.рф</a:t>
            </a:r>
            <a:r>
              <a:rPr lang="ru-RU" sz="3100" dirty="0"/>
              <a:t/>
            </a:r>
            <a:br>
              <a:rPr lang="ru-RU" sz="3100" dirty="0"/>
            </a:br>
            <a:r>
              <a:rPr lang="ru-RU" sz="3100" dirty="0" smtClean="0"/>
              <a:t/>
            </a:r>
            <a:br>
              <a:rPr lang="ru-RU" sz="3100" dirty="0" smtClean="0"/>
            </a:br>
            <a:r>
              <a:rPr lang="ru-RU" sz="3100" dirty="0"/>
              <a:t/>
            </a:r>
            <a:br>
              <a:rPr lang="ru-RU" sz="3100" dirty="0"/>
            </a:br>
            <a:r>
              <a:rPr lang="ru-RU" sz="3100" dirty="0" smtClean="0"/>
              <a:t/>
            </a:r>
            <a:br>
              <a:rPr lang="ru-RU" sz="3100" dirty="0" smtClean="0"/>
            </a:br>
            <a:r>
              <a:rPr lang="ru-RU" sz="3100" dirty="0"/>
              <a:t/>
            </a:r>
            <a:br>
              <a:rPr lang="ru-RU" sz="3100" dirty="0"/>
            </a:br>
            <a:r>
              <a:rPr lang="ru-RU" sz="3100" dirty="0" smtClean="0"/>
              <a:t/>
            </a:r>
            <a:br>
              <a:rPr lang="ru-RU" sz="3100" dirty="0" smtClean="0"/>
            </a:br>
            <a:r>
              <a:rPr lang="ru-RU" sz="3100" dirty="0"/>
              <a:t/>
            </a:r>
            <a:br>
              <a:rPr lang="ru-RU" sz="3100" dirty="0"/>
            </a:br>
            <a:r>
              <a:rPr lang="ru-RU" sz="3100" dirty="0" smtClean="0"/>
              <a:t/>
            </a:r>
            <a:br>
              <a:rPr lang="ru-RU" sz="3100" dirty="0" smtClean="0"/>
            </a:br>
            <a:r>
              <a:rPr lang="ru-RU" sz="3100" dirty="0"/>
              <a:t/>
            </a:r>
            <a:br>
              <a:rPr lang="ru-RU" sz="3100" dirty="0"/>
            </a:br>
            <a:r>
              <a:rPr lang="ru-RU" sz="3100" dirty="0" smtClean="0"/>
              <a:t/>
            </a:r>
            <a:br>
              <a:rPr lang="ru-RU" sz="3100" dirty="0" smtClean="0"/>
            </a:br>
            <a:r>
              <a:rPr lang="ru-RU" sz="3100" dirty="0"/>
              <a:t/>
            </a:r>
            <a:br>
              <a:rPr lang="ru-RU" sz="3100" dirty="0"/>
            </a:br>
            <a:r>
              <a:rPr lang="ru-RU" sz="3100" dirty="0" smtClean="0"/>
              <a:t/>
            </a:r>
            <a:br>
              <a:rPr lang="ru-RU" sz="3100" dirty="0" smtClean="0"/>
            </a:br>
            <a:r>
              <a:rPr lang="ru-RU" sz="3100" dirty="0"/>
              <a:t/>
            </a:r>
            <a:br>
              <a:rPr lang="ru-RU" sz="3100" dirty="0"/>
            </a:br>
            <a:r>
              <a:rPr lang="ru-RU" sz="3600" dirty="0" smtClean="0"/>
              <a:t/>
            </a:r>
            <a:br>
              <a:rPr lang="ru-RU" sz="3600" dirty="0" smtClean="0"/>
            </a:br>
            <a:r>
              <a:rPr lang="ru-RU" sz="3600" dirty="0"/>
              <a:t/>
            </a:r>
            <a:br>
              <a:rPr lang="ru-RU" sz="3600" dirty="0"/>
            </a:br>
            <a:r>
              <a:rPr lang="ru-RU" sz="3600" dirty="0" smtClean="0"/>
              <a:t/>
            </a:r>
            <a:br>
              <a:rPr lang="ru-RU" sz="3600" dirty="0" smtClean="0"/>
            </a:br>
            <a:r>
              <a:rPr lang="en-US" sz="3600" dirty="0" smtClean="0"/>
              <a:t/>
            </a:r>
            <a:br>
              <a:rPr lang="en-US" sz="3600" dirty="0" smtClean="0"/>
            </a:br>
            <a:r>
              <a:rPr lang="en-US" sz="3100" dirty="0" smtClean="0"/>
              <a:t/>
            </a:r>
            <a:br>
              <a:rPr lang="en-US" sz="3100" dirty="0" smtClean="0"/>
            </a:br>
            <a:r>
              <a:rPr lang="en-US" sz="3600" dirty="0" smtClean="0"/>
              <a:t>  </a:t>
            </a:r>
            <a:br>
              <a:rPr lang="en-US" sz="3600"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ru-RU" sz="3200" dirty="0" smtClean="0"/>
              <a:t/>
            </a:r>
            <a:br>
              <a:rPr lang="ru-RU" sz="3200" dirty="0" smtClean="0"/>
            </a:br>
            <a:r>
              <a:rPr lang="en-US" sz="3200" dirty="0" smtClean="0"/>
              <a:t/>
            </a:r>
            <a:br>
              <a:rPr lang="en-US" sz="3200" dirty="0" smtClean="0"/>
            </a:br>
            <a:r>
              <a:rPr lang="en-US" sz="3200" dirty="0" smtClean="0"/>
              <a:t> </a:t>
            </a:r>
            <a:r>
              <a:rPr lang="ru-RU" dirty="0" smtClean="0"/>
              <a:t/>
            </a:r>
            <a:br>
              <a:rPr lang="ru-RU" dirty="0" smtClean="0"/>
            </a:br>
            <a:r>
              <a:rPr lang="en-US" dirty="0" smtClean="0"/>
              <a:t>   </a:t>
            </a:r>
            <a:r>
              <a:rPr lang="ru-RU" dirty="0" smtClean="0"/>
              <a:t>        </a:t>
            </a:r>
            <a:r>
              <a:rPr lang="en-US" dirty="0" smtClean="0"/>
              <a:t>      </a:t>
            </a:r>
            <a:r>
              <a:rPr lang="ru-RU" dirty="0" smtClean="0"/>
              <a:t/>
            </a:r>
            <a:br>
              <a:rPr lang="ru-RU" dirty="0" smtClean="0"/>
            </a:br>
            <a:r>
              <a:rPr lang="ru-RU" dirty="0" smtClean="0"/>
              <a:t> </a:t>
            </a:r>
            <a:br>
              <a:rPr lang="ru-RU" dirty="0" smtClean="0"/>
            </a:br>
            <a:endParaRPr lang="en-US" dirty="0"/>
          </a:p>
        </p:txBody>
      </p:sp>
      <p:sp>
        <p:nvSpPr>
          <p:cNvPr id="3" name="Subtitle 2"/>
          <p:cNvSpPr>
            <a:spLocks noGrp="1"/>
          </p:cNvSpPr>
          <p:nvPr>
            <p:ph type="subTitle" idx="1"/>
          </p:nvPr>
        </p:nvSpPr>
        <p:spPr>
          <a:xfrm flipV="1">
            <a:off x="1371600" y="6857999"/>
            <a:ext cx="6400800" cy="45719"/>
          </a:xfrm>
        </p:spPr>
        <p:txBody>
          <a:bodyPr>
            <a:normAutofit fontScale="25000" lnSpcReduction="20000"/>
          </a:bodyPr>
          <a:lstStyle/>
          <a:p>
            <a:endParaRPr lang="en-US" dirty="0"/>
          </a:p>
        </p:txBody>
      </p:sp>
      <p:sp>
        <p:nvSpPr>
          <p:cNvPr id="5" name="TextBox 4"/>
          <p:cNvSpPr txBox="1"/>
          <p:nvPr/>
        </p:nvSpPr>
        <p:spPr>
          <a:xfrm>
            <a:off x="4705048" y="3955143"/>
            <a:ext cx="184666" cy="369332"/>
          </a:xfrm>
          <a:prstGeom prst="rect">
            <a:avLst/>
          </a:prstGeom>
          <a:noFill/>
        </p:spPr>
        <p:txBody>
          <a:bodyPr wrap="none" rtlCol="0">
            <a:spAutoFit/>
          </a:bodyPr>
          <a:lstStyle/>
          <a:p>
            <a:endParaRPr lang="en-US" dirty="0"/>
          </a:p>
        </p:txBody>
      </p:sp>
      <p:pic>
        <p:nvPicPr>
          <p:cNvPr id="7" name="Picture 6"/>
          <p:cNvPicPr>
            <a:picLocks noChangeAspect="1"/>
          </p:cNvPicPr>
          <p:nvPr/>
        </p:nvPicPr>
        <p:blipFill>
          <a:blip r:embed="rId4"/>
          <a:stretch>
            <a:fillRect/>
          </a:stretch>
        </p:blipFill>
        <p:spPr>
          <a:xfrm>
            <a:off x="244673" y="1463021"/>
            <a:ext cx="3301999" cy="2189049"/>
          </a:xfrm>
          <a:prstGeom prst="rect">
            <a:avLst/>
          </a:prstGeom>
        </p:spPr>
      </p:pic>
      <p:sp>
        <p:nvSpPr>
          <p:cNvPr id="4" name="TextBox 3"/>
          <p:cNvSpPr txBox="1"/>
          <p:nvPr/>
        </p:nvSpPr>
        <p:spPr>
          <a:xfrm>
            <a:off x="6904988" y="2934450"/>
            <a:ext cx="184666" cy="369332"/>
          </a:xfrm>
          <a:prstGeom prst="rect">
            <a:avLst/>
          </a:prstGeom>
          <a:noFill/>
        </p:spPr>
        <p:txBody>
          <a:bodyPr wrap="none" rtlCol="0">
            <a:spAutoFit/>
          </a:bodyPr>
          <a:lstStyle/>
          <a:p>
            <a:endParaRPr lang="en-US" dirty="0"/>
          </a:p>
        </p:txBody>
      </p:sp>
      <p:pic>
        <p:nvPicPr>
          <p:cNvPr id="8" name="Рисунок 8" descr="C:\Users\HP\AppData\Local\Microsoft\Windows\Temporary Internet Files\Content.Word\IMG_3960.jpg"/>
          <p:cNvPicPr>
            <a:picLocks noChangeAspect="1" noChangeArrowheads="1"/>
          </p:cNvPicPr>
          <p:nvPr/>
        </p:nvPicPr>
        <p:blipFill>
          <a:blip r:embed="rId5">
            <a:lum bright="10000" contrast="10000"/>
            <a:extLst>
              <a:ext uri="{28A0092B-C50C-407E-A947-70E740481C1C}">
                <a14:useLocalDpi xmlns:a14="http://schemas.microsoft.com/office/drawing/2010/main" val="0"/>
              </a:ext>
            </a:extLst>
          </a:blip>
          <a:srcRect/>
          <a:stretch>
            <a:fillRect/>
          </a:stretch>
        </p:blipFill>
        <p:spPr bwMode="auto">
          <a:xfrm>
            <a:off x="6714684" y="1463021"/>
            <a:ext cx="2141220" cy="196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6" cstate="print">
            <a:lum bright="10000"/>
          </a:blip>
          <a:srcRect l="22612" b="16454"/>
          <a:stretch>
            <a:fillRect/>
          </a:stretch>
        </p:blipFill>
        <p:spPr bwMode="auto">
          <a:xfrm>
            <a:off x="3629574" y="1463020"/>
            <a:ext cx="2694222" cy="1967805"/>
          </a:xfrm>
          <a:prstGeom prst="snip2DiagRect">
            <a:avLst>
              <a:gd name="adj1" fmla="val 0"/>
              <a:gd name="adj2" fmla="val 16667"/>
            </a:avLst>
          </a:prstGeom>
          <a:solidFill>
            <a:srgbClr val="FFFFFF">
              <a:shade val="85000"/>
            </a:srgbClr>
          </a:solidFill>
          <a:ln w="38100" cap="sq">
            <a:solidFill>
              <a:schemeClr val="accent6">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8" descr="C:\Users\Сергей\Desktop\Акутон фото\IMG_3857 — копия.JPG"/>
          <p:cNvPicPr>
            <a:picLocks noChangeAspect="1" noChangeArrowheads="1"/>
          </p:cNvPicPr>
          <p:nvPr/>
        </p:nvPicPr>
        <p:blipFill>
          <a:blip r:embed="rId7"/>
          <a:srcRect/>
          <a:stretch>
            <a:fillRect/>
          </a:stretch>
        </p:blipFill>
        <p:spPr bwMode="auto">
          <a:xfrm>
            <a:off x="5903154" y="3716338"/>
            <a:ext cx="2952750" cy="2921000"/>
          </a:xfrm>
          <a:prstGeom prst="rect">
            <a:avLst/>
          </a:prstGeom>
          <a:noFill/>
          <a:ln>
            <a:solidFill>
              <a:schemeClr val="accent6">
                <a:lumMod val="50000"/>
              </a:schemeClr>
            </a:solidFill>
          </a:ln>
        </p:spPr>
      </p:pic>
      <p:pic>
        <p:nvPicPr>
          <p:cNvPr id="11" name="Рисунок 5" descr="http://makiyazhglaz.com/sites/default/files/makiyazh-glaz/6-10/ef0e25cbf76d.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5839" y="4077528"/>
            <a:ext cx="1905000" cy="2663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http://cs31.babysfera.ru/e/7/9/0/166181815.372382713.jpeg"/>
          <p:cNvPicPr>
            <a:picLocks noChangeAspect="1" noChangeArrowheads="1"/>
          </p:cNvPicPr>
          <p:nvPr/>
        </p:nvPicPr>
        <p:blipFill>
          <a:blip r:embed="rId9">
            <a:extLst>
              <a:ext uri="{28A0092B-C50C-407E-A947-70E740481C1C}">
                <a14:useLocalDpi xmlns:a14="http://schemas.microsoft.com/office/drawing/2010/main" val="0"/>
              </a:ext>
            </a:extLst>
          </a:blip>
          <a:srcRect l="5600" r="4800"/>
          <a:stretch>
            <a:fillRect/>
          </a:stretch>
        </p:blipFill>
        <p:spPr bwMode="auto">
          <a:xfrm>
            <a:off x="3629574" y="3955143"/>
            <a:ext cx="1800952" cy="263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555371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Заголовок 1"/>
          <p:cNvSpPr>
            <a:spLocks noGrp="1"/>
          </p:cNvSpPr>
          <p:nvPr>
            <p:ph type="title"/>
          </p:nvPr>
        </p:nvSpPr>
        <p:spPr>
          <a:xfrm>
            <a:off x="0" y="0"/>
            <a:ext cx="9144000" cy="6858000"/>
          </a:xfrm>
        </p:spPr>
        <p:txBody>
          <a:bodyPr>
            <a:normAutofit fontScale="90000"/>
          </a:bodyPr>
          <a:lstStyle/>
          <a:p>
            <a:pPr algn="just">
              <a:lnSpc>
                <a:spcPct val="80000"/>
              </a:lnSpc>
            </a:pPr>
            <a:r>
              <a:rPr lang="en-US" sz="2800" dirty="0"/>
              <a:t> </a:t>
            </a:r>
            <a:r>
              <a:rPr lang="en-US" sz="2800" dirty="0" smtClean="0"/>
              <a:t>  </a:t>
            </a:r>
            <a:br>
              <a:rPr lang="en-US" sz="2800" dirty="0" smtClean="0"/>
            </a:br>
            <a:r>
              <a:rPr lang="en-US" sz="2800" dirty="0"/>
              <a:t/>
            </a:r>
            <a:br>
              <a:rPr lang="en-US" sz="2800" dirty="0"/>
            </a:b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a:t/>
            </a:r>
            <a:br>
              <a:rPr lang="en-US" sz="2800" dirty="0"/>
            </a:br>
            <a:r>
              <a:rPr lang="en-US" sz="3600" dirty="0" smtClean="0"/>
              <a:t>  Science </a:t>
            </a:r>
            <a:r>
              <a:rPr lang="en-US" sz="3600" dirty="0"/>
              <a:t>has led to a new understanding of life itself: </a:t>
            </a:r>
            <a:r>
              <a:rPr lang="ru-RU" sz="3600" b="1" dirty="0"/>
              <a:t>«</a:t>
            </a:r>
            <a:r>
              <a:rPr lang="en-US" sz="3600" b="1" i="1" dirty="0"/>
              <a:t>Life is a partnership between genes and mathematics</a:t>
            </a:r>
            <a:r>
              <a:rPr lang="ru-RU" sz="3600" b="1" dirty="0"/>
              <a:t>»</a:t>
            </a:r>
            <a:r>
              <a:rPr lang="en-US" sz="3600" b="1" dirty="0"/>
              <a:t> </a:t>
            </a:r>
            <a:r>
              <a:rPr lang="en-US" sz="3600" dirty="0"/>
              <a:t> </a:t>
            </a:r>
            <a:r>
              <a:rPr lang="en-US" sz="3600" dirty="0" smtClean="0"/>
              <a:t>[</a:t>
            </a:r>
            <a:r>
              <a:rPr lang="hu-HU" sz="3600" dirty="0" smtClean="0"/>
              <a:t>Stewart </a:t>
            </a:r>
            <a:r>
              <a:rPr lang="hu-HU" sz="3600" dirty="0"/>
              <a:t>I. Life's other secret: The new mathematics of the living world. 1999</a:t>
            </a:r>
            <a:r>
              <a:rPr lang="en-US" sz="3600" dirty="0"/>
              <a:t>,</a:t>
            </a:r>
            <a:r>
              <a:rPr lang="hu-HU" sz="3600" dirty="0"/>
              <a:t> N.-Y</a:t>
            </a:r>
            <a:r>
              <a:rPr lang="hu-HU" sz="3600" dirty="0" smtClean="0"/>
              <a:t>.</a:t>
            </a:r>
            <a:r>
              <a:rPr lang="en-US" sz="3600" dirty="0" smtClean="0"/>
              <a:t>]</a:t>
            </a:r>
            <a:r>
              <a:rPr lang="en-US" sz="3600" dirty="0"/>
              <a:t>. </a:t>
            </a:r>
            <a:r>
              <a:rPr lang="en-US" sz="3600" dirty="0" smtClean="0"/>
              <a:t/>
            </a:r>
            <a:br>
              <a:rPr lang="en-US" sz="3600" dirty="0" smtClean="0"/>
            </a:br>
            <a:r>
              <a:rPr lang="ru-RU" sz="3600" dirty="0" smtClean="0"/>
              <a:t/>
            </a:r>
            <a:br>
              <a:rPr lang="ru-RU" sz="3600" dirty="0" smtClean="0"/>
            </a:br>
            <a:r>
              <a:rPr lang="en-US" sz="3600" dirty="0" smtClean="0"/>
              <a:t>       </a:t>
            </a:r>
            <a:r>
              <a:rPr lang="en-US" sz="3600" dirty="0"/>
              <a:t> </a:t>
            </a:r>
            <a:r>
              <a:rPr lang="en-US" sz="3600" dirty="0" smtClean="0"/>
              <a:t>But what mathematics </a:t>
            </a:r>
            <a:r>
              <a:rPr lang="ru-RU" sz="3600" dirty="0"/>
              <a:t> </a:t>
            </a:r>
            <a:r>
              <a:rPr lang="en-US" sz="3600" dirty="0" smtClean="0"/>
              <a:t>is a partner of genes?</a:t>
            </a:r>
            <a:br>
              <a:rPr lang="en-US" sz="3600" dirty="0" smtClean="0"/>
            </a:br>
            <a:r>
              <a:rPr lang="en-US" sz="3600" dirty="0"/>
              <a:t>It turned out </a:t>
            </a:r>
            <a:r>
              <a:rPr lang="en-US" sz="3600" dirty="0" smtClean="0"/>
              <a:t>that math of binary numbers and matrices is </a:t>
            </a:r>
            <a:r>
              <a:rPr lang="en-US" sz="3600" dirty="0"/>
              <a:t>a natural partner of the genetic coding system that has a property of noise-immunity coding at </a:t>
            </a:r>
            <a:r>
              <a:rPr lang="en-US" sz="3600" dirty="0" smtClean="0"/>
              <a:t>transmission</a:t>
            </a:r>
            <a:r>
              <a:rPr lang="ru-RU" sz="3600" dirty="0" smtClean="0"/>
              <a:t> </a:t>
            </a:r>
            <a:r>
              <a:rPr lang="en-US" sz="3600" dirty="0" smtClean="0"/>
              <a:t>of information </a:t>
            </a:r>
            <a:r>
              <a:rPr lang="en-US" sz="3600" dirty="0"/>
              <a:t>along a chain of generations.</a:t>
            </a:r>
            <a:r>
              <a:rPr lang="en-US" sz="3600" dirty="0" smtClean="0"/>
              <a:t/>
            </a:r>
            <a:br>
              <a:rPr lang="en-US" sz="3600" dirty="0" smtClean="0"/>
            </a:br>
            <a:r>
              <a:rPr lang="ru-RU" sz="3200" dirty="0">
                <a:latin typeface="Calibri" charset="0"/>
              </a:rPr>
              <a:t/>
            </a:r>
            <a:br>
              <a:rPr lang="ru-RU" sz="3200" dirty="0">
                <a:latin typeface="Calibri" charset="0"/>
              </a:rPr>
            </a:br>
            <a:r>
              <a:rPr lang="ru-RU" dirty="0" smtClean="0">
                <a:latin typeface="Calibri" charset="0"/>
              </a:rPr>
              <a:t/>
            </a:r>
            <a:br>
              <a:rPr lang="ru-RU" dirty="0" smtClean="0">
                <a:latin typeface="Calibri" charset="0"/>
              </a:rPr>
            </a:br>
            <a:r>
              <a:rPr lang="ru-RU" dirty="0">
                <a:latin typeface="Calibri" charset="0"/>
              </a:rPr>
              <a:t/>
            </a:r>
            <a:br>
              <a:rPr lang="ru-RU" dirty="0">
                <a:latin typeface="Calibri" charset="0"/>
              </a:rPr>
            </a:br>
            <a:r>
              <a:rPr lang="en-US" dirty="0" smtClean="0">
                <a:latin typeface="Calibri" charset="0"/>
              </a:rPr>
              <a:t/>
            </a:r>
            <a:br>
              <a:rPr lang="en-US" dirty="0" smtClean="0">
                <a:latin typeface="Calibri" charset="0"/>
              </a:rPr>
            </a:br>
            <a:endParaRPr lang="en-US" dirty="0">
              <a:latin typeface="Calibri" charset="0"/>
            </a:endParaRPr>
          </a:p>
        </p:txBody>
      </p:sp>
    </p:spTree>
    <p:extLst>
      <p:ext uri="{BB962C8B-B14F-4D97-AF65-F5344CB8AC3E}">
        <p14:creationId xmlns:p14="http://schemas.microsoft.com/office/powerpoint/2010/main" val="54129234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a:spLocks noChangeArrowheads="1"/>
          </p:cNvSpPr>
          <p:nvPr/>
        </p:nvSpPr>
        <p:spPr bwMode="auto">
          <a:xfrm>
            <a:off x="0" y="908050"/>
            <a:ext cx="4427538" cy="5986463"/>
          </a:xfrm>
          <a:prstGeom prst="rect">
            <a:avLst/>
          </a:prstGeom>
          <a:solidFill>
            <a:schemeClr val="bg1"/>
          </a:solidFill>
          <a:ln w="9525">
            <a:solidFill>
              <a:srgbClr val="F69240"/>
            </a:solidFill>
            <a:miter lim="800000"/>
            <a:headEnd/>
            <a:tailEnd/>
          </a:ln>
          <a:effectLst>
            <a:outerShdw blurRad="63500" dist="20000" dir="5400000" rotWithShape="0">
              <a:srgbClr val="000000">
                <a:alpha val="37999"/>
              </a:srgbClr>
            </a:outerShdw>
          </a:effectLst>
        </p:spPr>
        <p:txBody>
          <a:bodyPr>
            <a:spAutoFit/>
          </a:bodyPr>
          <a:lstStyle/>
          <a:p>
            <a:pPr algn="just">
              <a:defRPr/>
            </a:pPr>
            <a:r>
              <a:rPr lang="ru-RU" sz="2400" b="1" dirty="0">
                <a:solidFill>
                  <a:srgbClr val="632523"/>
                </a:solidFill>
                <a:latin typeface="Arial Narrow" charset="0"/>
                <a:cs typeface="Arial" charset="0"/>
              </a:rPr>
              <a:t>Установлено, что контактное</a:t>
            </a:r>
            <a:r>
              <a:rPr lang="en-US" sz="2400" b="1" dirty="0">
                <a:solidFill>
                  <a:srgbClr val="632523"/>
                </a:solidFill>
                <a:latin typeface="Arial Narrow" charset="0"/>
                <a:cs typeface="Arial" charset="0"/>
              </a:rPr>
              <a:t> </a:t>
            </a:r>
            <a:r>
              <a:rPr lang="ru-RU" sz="2400" b="1" dirty="0">
                <a:solidFill>
                  <a:srgbClr val="632523"/>
                </a:solidFill>
                <a:latin typeface="Arial Narrow" charset="0"/>
                <a:cs typeface="Arial" charset="0"/>
              </a:rPr>
              <a:t>воздействие непосредственно на точки акупунктуры значимо меняет электропроводность кожи.</a:t>
            </a:r>
            <a:endParaRPr lang="en-US" sz="2400" b="1" dirty="0">
              <a:solidFill>
                <a:srgbClr val="632523"/>
              </a:solidFill>
              <a:latin typeface="Arial Narrow" charset="0"/>
              <a:cs typeface="Arial" charset="0"/>
            </a:endParaRPr>
          </a:p>
          <a:p>
            <a:pPr algn="just">
              <a:defRPr/>
            </a:pPr>
            <a:endParaRPr lang="ru-RU" sz="1200" dirty="0">
              <a:solidFill>
                <a:srgbClr val="002060"/>
              </a:solidFill>
              <a:latin typeface="Calibri" charset="0"/>
              <a:cs typeface="Arial" charset="0"/>
            </a:endParaRPr>
          </a:p>
          <a:p>
            <a:pPr algn="just">
              <a:defRPr/>
            </a:pPr>
            <a:r>
              <a:rPr lang="ru-RU" sz="2400" dirty="0">
                <a:solidFill>
                  <a:srgbClr val="1E1C11"/>
                </a:solidFill>
                <a:latin typeface="Arial Narrow" charset="0"/>
                <a:cs typeface="Arial" charset="0"/>
              </a:rPr>
              <a:t>Выявлено, например</a:t>
            </a:r>
            <a:r>
              <a:rPr lang="en-US" sz="2400" dirty="0">
                <a:solidFill>
                  <a:srgbClr val="1E1C11"/>
                </a:solidFill>
                <a:latin typeface="Arial Narrow" charset="0"/>
                <a:cs typeface="Arial" charset="0"/>
              </a:rPr>
              <a:t>, </a:t>
            </a:r>
            <a:r>
              <a:rPr lang="ru-RU" sz="2400" dirty="0">
                <a:solidFill>
                  <a:srgbClr val="1E1C11"/>
                </a:solidFill>
                <a:latin typeface="Arial Narrow" charset="0"/>
                <a:cs typeface="Arial" charset="0"/>
              </a:rPr>
              <a:t>что струнные:</a:t>
            </a:r>
            <a:r>
              <a:rPr lang="en-US" sz="2400" dirty="0">
                <a:solidFill>
                  <a:srgbClr val="1E1C11"/>
                </a:solidFill>
                <a:latin typeface="Arial Narrow" charset="0"/>
                <a:cs typeface="Arial" charset="0"/>
              </a:rPr>
              <a:t> </a:t>
            </a:r>
            <a:endParaRPr lang="ru-RU" sz="2400" dirty="0">
              <a:solidFill>
                <a:srgbClr val="1E1C11"/>
              </a:solidFill>
              <a:latin typeface="Arial Narrow" charset="0"/>
              <a:cs typeface="Arial" charset="0"/>
            </a:endParaRPr>
          </a:p>
          <a:p>
            <a:pPr algn="just">
              <a:defRPr/>
            </a:pPr>
            <a:r>
              <a:rPr lang="ru-RU" sz="2400" dirty="0">
                <a:solidFill>
                  <a:srgbClr val="1E1C11"/>
                </a:solidFill>
                <a:latin typeface="Arial Narrow" charset="0"/>
                <a:cs typeface="Arial" charset="0"/>
              </a:rPr>
              <a:t>скрипка</a:t>
            </a:r>
            <a:r>
              <a:rPr lang="en-US" sz="2400" dirty="0">
                <a:solidFill>
                  <a:srgbClr val="1E1C11"/>
                </a:solidFill>
                <a:latin typeface="Arial Narrow" charset="0"/>
                <a:cs typeface="Arial" charset="0"/>
              </a:rPr>
              <a:t>, </a:t>
            </a:r>
            <a:r>
              <a:rPr lang="ru-RU" sz="2400" dirty="0">
                <a:solidFill>
                  <a:srgbClr val="1E1C11"/>
                </a:solidFill>
                <a:latin typeface="Arial Narrow" charset="0"/>
                <a:cs typeface="Arial" charset="0"/>
              </a:rPr>
              <a:t>гитара и пр. вызывают </a:t>
            </a:r>
          </a:p>
          <a:p>
            <a:pPr algn="just">
              <a:defRPr/>
            </a:pPr>
            <a:r>
              <a:rPr lang="ru-RU" sz="2400" dirty="0">
                <a:solidFill>
                  <a:srgbClr val="1E1C11"/>
                </a:solidFill>
                <a:latin typeface="Arial Narrow" charset="0"/>
                <a:cs typeface="Arial" charset="0"/>
              </a:rPr>
              <a:t>нормализующие изменения </a:t>
            </a:r>
          </a:p>
          <a:p>
            <a:pPr algn="just">
              <a:defRPr/>
            </a:pPr>
            <a:r>
              <a:rPr lang="ru-RU" sz="2400" dirty="0">
                <a:solidFill>
                  <a:srgbClr val="1E1C11"/>
                </a:solidFill>
                <a:latin typeface="Arial Narrow" charset="0"/>
                <a:cs typeface="Arial" charset="0"/>
              </a:rPr>
              <a:t>в точках меридиана сердца</a:t>
            </a:r>
            <a:r>
              <a:rPr lang="en-US" sz="2400" dirty="0">
                <a:solidFill>
                  <a:srgbClr val="1E1C11"/>
                </a:solidFill>
                <a:latin typeface="Arial Narrow" charset="0"/>
                <a:cs typeface="Arial" charset="0"/>
              </a:rPr>
              <a:t> </a:t>
            </a:r>
            <a:endParaRPr lang="ru-RU" sz="2400" dirty="0">
              <a:solidFill>
                <a:srgbClr val="1E1C11"/>
              </a:solidFill>
              <a:latin typeface="Arial Narrow" charset="0"/>
              <a:cs typeface="Arial" charset="0"/>
            </a:endParaRPr>
          </a:p>
          <a:p>
            <a:pPr algn="just">
              <a:defRPr/>
            </a:pPr>
            <a:r>
              <a:rPr lang="en-US" sz="2400" dirty="0">
                <a:solidFill>
                  <a:srgbClr val="1E1C11"/>
                </a:solidFill>
                <a:latin typeface="Arial Narrow" charset="0"/>
                <a:cs typeface="Arial" charset="0"/>
              </a:rPr>
              <a:t>(</a:t>
            </a:r>
            <a:r>
              <a:rPr lang="ru-RU" sz="2400" dirty="0">
                <a:solidFill>
                  <a:srgbClr val="1E1C11"/>
                </a:solidFill>
                <a:latin typeface="Arial Narrow" charset="0"/>
                <a:cs typeface="Arial" charset="0"/>
              </a:rPr>
              <a:t>по методу</a:t>
            </a:r>
            <a:r>
              <a:rPr lang="en-US" sz="2400" dirty="0">
                <a:solidFill>
                  <a:srgbClr val="1E1C11"/>
                </a:solidFill>
                <a:latin typeface="Arial Narrow" charset="0"/>
                <a:cs typeface="Arial" charset="0"/>
              </a:rPr>
              <a:t> Dr. </a:t>
            </a:r>
            <a:r>
              <a:rPr lang="en-US" sz="2400" dirty="0" err="1">
                <a:solidFill>
                  <a:srgbClr val="1E1C11"/>
                </a:solidFill>
                <a:latin typeface="Arial Narrow" charset="0"/>
                <a:cs typeface="Arial" charset="0"/>
              </a:rPr>
              <a:t>Voll</a:t>
            </a:r>
            <a:r>
              <a:rPr lang="en-US" sz="2400" dirty="0">
                <a:solidFill>
                  <a:srgbClr val="1E1C11"/>
                </a:solidFill>
                <a:latin typeface="Arial Narrow" charset="0"/>
                <a:cs typeface="Arial" charset="0"/>
              </a:rPr>
              <a:t>). </a:t>
            </a:r>
            <a:endParaRPr lang="ru-RU" sz="2400" dirty="0">
              <a:solidFill>
                <a:srgbClr val="1E1C11"/>
              </a:solidFill>
              <a:latin typeface="Arial Narrow" charset="0"/>
              <a:cs typeface="Arial" charset="0"/>
            </a:endParaRPr>
          </a:p>
          <a:p>
            <a:pPr>
              <a:defRPr/>
            </a:pPr>
            <a:endParaRPr lang="ru-RU" sz="2000" dirty="0">
              <a:solidFill>
                <a:srgbClr val="632523"/>
              </a:solidFill>
              <a:latin typeface="Arial Narrow" charset="0"/>
              <a:cs typeface="Arial" charset="0"/>
            </a:endParaRPr>
          </a:p>
          <a:p>
            <a:pPr>
              <a:defRPr/>
            </a:pPr>
            <a:r>
              <a:rPr lang="en-US" sz="2000" b="1" i="1" dirty="0">
                <a:solidFill>
                  <a:srgbClr val="1E1C11"/>
                </a:solidFill>
                <a:latin typeface="Calibri" charset="0"/>
                <a:cs typeface="Arial" charset="0"/>
              </a:rPr>
              <a:t>(</a:t>
            </a:r>
            <a:r>
              <a:rPr lang="ru-RU" sz="2000" b="1" i="1" dirty="0" err="1">
                <a:solidFill>
                  <a:srgbClr val="1E1C11"/>
                </a:solidFill>
                <a:latin typeface="Calibri" charset="0"/>
                <a:cs typeface="Arial" charset="0"/>
              </a:rPr>
              <a:t>С.В.Шушарджан</a:t>
            </a:r>
            <a:r>
              <a:rPr lang="ru-RU" sz="2000" b="1" i="1" dirty="0">
                <a:solidFill>
                  <a:srgbClr val="1E1C11"/>
                </a:solidFill>
                <a:latin typeface="Calibri" charset="0"/>
                <a:cs typeface="Arial" charset="0"/>
              </a:rPr>
              <a:t>, 1998, 2005).</a:t>
            </a:r>
          </a:p>
          <a:p>
            <a:pPr>
              <a:defRPr/>
            </a:pPr>
            <a:endParaRPr lang="ru-RU" sz="2000" b="1" i="1" dirty="0">
              <a:solidFill>
                <a:srgbClr val="002060"/>
              </a:solidFill>
              <a:latin typeface="Calibri" charset="0"/>
              <a:cs typeface="Arial" charset="0"/>
            </a:endParaRPr>
          </a:p>
          <a:p>
            <a:pPr>
              <a:defRPr/>
            </a:pPr>
            <a:endParaRPr lang="ru-RU" sz="2000" b="1" i="1" dirty="0">
              <a:solidFill>
                <a:srgbClr val="002060"/>
              </a:solidFill>
              <a:latin typeface="Calibri" charset="0"/>
              <a:cs typeface="Arial" charset="0"/>
            </a:endParaRPr>
          </a:p>
          <a:p>
            <a:pPr>
              <a:defRPr/>
            </a:pPr>
            <a:endParaRPr lang="ru-RU" sz="2000" b="1" i="1" dirty="0">
              <a:solidFill>
                <a:srgbClr val="002060"/>
              </a:solidFill>
              <a:latin typeface="Calibri" charset="0"/>
              <a:cs typeface="Arial" charset="0"/>
            </a:endParaRPr>
          </a:p>
          <a:p>
            <a:pPr>
              <a:defRPr/>
            </a:pPr>
            <a:endParaRPr lang="ru-RU" sz="2000" b="1" i="1" dirty="0">
              <a:solidFill>
                <a:srgbClr val="002060"/>
              </a:solidFill>
              <a:latin typeface="Calibri" charset="0"/>
              <a:cs typeface="Arial" charset="0"/>
            </a:endParaRPr>
          </a:p>
          <a:p>
            <a:pPr>
              <a:defRPr/>
            </a:pPr>
            <a:endParaRPr lang="ru-RU" sz="1100" dirty="0">
              <a:solidFill>
                <a:srgbClr val="002060"/>
              </a:solidFill>
              <a:cs typeface="Arial" charset="0"/>
            </a:endParaRPr>
          </a:p>
        </p:txBody>
      </p:sp>
      <p:pic>
        <p:nvPicPr>
          <p:cNvPr id="28674" name="Picture 21" descr="Картинка 74 из 319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538" y="908050"/>
            <a:ext cx="4716462" cy="59499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AutoShape 6"/>
          <p:cNvSpPr>
            <a:spLocks noChangeArrowheads="1"/>
          </p:cNvSpPr>
          <p:nvPr/>
        </p:nvSpPr>
        <p:spPr bwMode="auto">
          <a:xfrm>
            <a:off x="0" y="0"/>
            <a:ext cx="9144000" cy="908720"/>
          </a:xfrm>
          <a:prstGeom prst="roundRect">
            <a:avLst>
              <a:gd name="adj" fmla="val 0"/>
            </a:avLst>
          </a:prstGeom>
          <a:solidFill>
            <a:schemeClr val="accent6">
              <a:lumMod val="20000"/>
              <a:lumOff val="80000"/>
            </a:schemeClr>
          </a:solidFill>
          <a:ln>
            <a:solidFill>
              <a:srgbClr val="FF0066"/>
            </a:solidFill>
            <a:headEnd/>
            <a:tailEnd/>
          </a:ln>
        </p:spPr>
        <p:style>
          <a:lnRef idx="0">
            <a:schemeClr val="accent2"/>
          </a:lnRef>
          <a:fillRef idx="3">
            <a:schemeClr val="accent2"/>
          </a:fillRef>
          <a:effectRef idx="3">
            <a:schemeClr val="accent2"/>
          </a:effectRef>
          <a:fontRef idx="minor">
            <a:schemeClr val="lt1"/>
          </a:fontRef>
        </p:style>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defRPr/>
            </a:pPr>
            <a:r>
              <a:rPr lang="en-US" sz="3600" b="1" smtClean="0">
                <a:solidFill>
                  <a:srgbClr val="FF0000"/>
                </a:solidFill>
                <a:latin typeface="Arial Narrow" charset="0"/>
              </a:rPr>
              <a:t>III </a:t>
            </a:r>
            <a:r>
              <a:rPr lang="ru-RU" sz="3600" b="1" smtClean="0">
                <a:solidFill>
                  <a:srgbClr val="FF0000"/>
                </a:solidFill>
                <a:latin typeface="Arial Narrow" charset="0"/>
              </a:rPr>
              <a:t> Музыка и точки акупунктуры</a:t>
            </a:r>
            <a:r>
              <a:rPr lang="en-US" sz="3600" b="1" smtClean="0">
                <a:solidFill>
                  <a:srgbClr val="FF0000"/>
                </a:solidFill>
                <a:latin typeface="Arial Narrow" charset="0"/>
              </a:rPr>
              <a:t/>
            </a:r>
            <a:br>
              <a:rPr lang="en-US" sz="3600" b="1" smtClean="0">
                <a:solidFill>
                  <a:srgbClr val="FF0000"/>
                </a:solidFill>
                <a:latin typeface="Arial Narrow" charset="0"/>
              </a:rPr>
            </a:br>
            <a:endParaRPr lang="ru-RU" sz="3600" smtClean="0">
              <a:solidFill>
                <a:srgbClr val="FFFFFF"/>
              </a:solidFill>
              <a:latin typeface="Calibri" charset="0"/>
            </a:endParaRPr>
          </a:p>
          <a:p>
            <a:pPr>
              <a:defRPr/>
            </a:pPr>
            <a:endParaRPr lang="ru-RU" smtClean="0">
              <a:solidFill>
                <a:srgbClr val="002060"/>
              </a:solidFill>
              <a:latin typeface="Calibri" charset="0"/>
              <a:cs typeface="Calibri" charset="0"/>
            </a:endParaRPr>
          </a:p>
        </p:txBody>
      </p:sp>
      <p:pic>
        <p:nvPicPr>
          <p:cNvPr id="28678" name="Picture 5"/>
          <p:cNvPicPr>
            <a:picLocks noChangeAspect="1" noChangeArrowheads="1"/>
          </p:cNvPicPr>
          <p:nvPr/>
        </p:nvPicPr>
        <p:blipFill>
          <a:blip r:embed="rId3">
            <a:extLst>
              <a:ext uri="{28A0092B-C50C-407E-A947-70E740481C1C}">
                <a14:useLocalDpi xmlns:a14="http://schemas.microsoft.com/office/drawing/2010/main" val="0"/>
              </a:ext>
            </a:extLst>
          </a:blip>
          <a:srcRect l="54556" t="60080" r="6474" b="-398"/>
          <a:stretch>
            <a:fillRect/>
          </a:stretch>
        </p:blipFill>
        <p:spPr bwMode="auto">
          <a:xfrm>
            <a:off x="6084888" y="4221163"/>
            <a:ext cx="22383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Дуга 8"/>
          <p:cNvSpPr/>
          <p:nvPr/>
        </p:nvSpPr>
        <p:spPr>
          <a:xfrm rot="503573">
            <a:off x="1808163" y="4060825"/>
            <a:ext cx="5321300" cy="1392238"/>
          </a:xfrm>
          <a:prstGeom prst="arc">
            <a:avLst>
              <a:gd name="adj1" fmla="val 16328685"/>
              <a:gd name="adj2" fmla="val 20487131"/>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ru-RU" dirty="0"/>
          </a:p>
        </p:txBody>
      </p:sp>
      <p:pic>
        <p:nvPicPr>
          <p:cNvPr id="28680" name="Picture 5"/>
          <p:cNvPicPr>
            <a:picLocks noChangeAspect="1" noChangeArrowheads="1"/>
          </p:cNvPicPr>
          <p:nvPr/>
        </p:nvPicPr>
        <p:blipFill>
          <a:blip r:embed="rId3">
            <a:extLst>
              <a:ext uri="{28A0092B-C50C-407E-A947-70E740481C1C}">
                <a14:useLocalDpi xmlns:a14="http://schemas.microsoft.com/office/drawing/2010/main" val="0"/>
              </a:ext>
            </a:extLst>
          </a:blip>
          <a:srcRect l="54556" t="60080" r="6474" b="-398"/>
          <a:stretch>
            <a:fillRect/>
          </a:stretch>
        </p:blipFill>
        <p:spPr bwMode="auto">
          <a:xfrm>
            <a:off x="5003800" y="5589588"/>
            <a:ext cx="2254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3644900"/>
            <a:ext cx="75565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Дуга 11"/>
          <p:cNvSpPr/>
          <p:nvPr/>
        </p:nvSpPr>
        <p:spPr>
          <a:xfrm rot="370778">
            <a:off x="3360738" y="4094163"/>
            <a:ext cx="5734050" cy="1230312"/>
          </a:xfrm>
          <a:prstGeom prst="arc">
            <a:avLst>
              <a:gd name="adj1" fmla="val 11655353"/>
              <a:gd name="adj2" fmla="val 19901221"/>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ru-RU" dirty="0">
              <a:solidFill>
                <a:srgbClr val="FF0000"/>
              </a:solidFill>
            </a:endParaRPr>
          </a:p>
        </p:txBody>
      </p:sp>
      <p:pic>
        <p:nvPicPr>
          <p:cNvPr id="2868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5084763"/>
            <a:ext cx="75565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Picture 5"/>
          <p:cNvPicPr>
            <a:picLocks noChangeAspect="1" noChangeArrowheads="1"/>
          </p:cNvPicPr>
          <p:nvPr/>
        </p:nvPicPr>
        <p:blipFill>
          <a:blip r:embed="rId3">
            <a:extLst>
              <a:ext uri="{28A0092B-C50C-407E-A947-70E740481C1C}">
                <a14:useLocalDpi xmlns:a14="http://schemas.microsoft.com/office/drawing/2010/main" val="0"/>
              </a:ext>
            </a:extLst>
          </a:blip>
          <a:srcRect l="54556" t="60080" r="6474" b="-398"/>
          <a:stretch>
            <a:fillRect/>
          </a:stretch>
        </p:blipFill>
        <p:spPr bwMode="auto">
          <a:xfrm>
            <a:off x="7380288" y="4221163"/>
            <a:ext cx="2254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5"/>
          <p:cNvPicPr>
            <a:picLocks noChangeAspect="1" noChangeArrowheads="1"/>
          </p:cNvPicPr>
          <p:nvPr/>
        </p:nvPicPr>
        <p:blipFill>
          <a:blip r:embed="rId3">
            <a:extLst>
              <a:ext uri="{28A0092B-C50C-407E-A947-70E740481C1C}">
                <a14:useLocalDpi xmlns:a14="http://schemas.microsoft.com/office/drawing/2010/main" val="0"/>
              </a:ext>
            </a:extLst>
          </a:blip>
          <a:srcRect l="54556" t="60080" r="6474" b="-398"/>
          <a:stretch>
            <a:fillRect/>
          </a:stretch>
        </p:blipFill>
        <p:spPr bwMode="auto">
          <a:xfrm>
            <a:off x="8459788" y="5516563"/>
            <a:ext cx="2254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Дуга 17"/>
          <p:cNvSpPr/>
          <p:nvPr/>
        </p:nvSpPr>
        <p:spPr>
          <a:xfrm rot="370778">
            <a:off x="3922713" y="5260975"/>
            <a:ext cx="6024562" cy="1641475"/>
          </a:xfrm>
          <a:prstGeom prst="arc">
            <a:avLst>
              <a:gd name="adj1" fmla="val 11095452"/>
              <a:gd name="adj2" fmla="val 1999312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ru-RU" dirty="0"/>
          </a:p>
        </p:txBody>
      </p:sp>
      <p:sp>
        <p:nvSpPr>
          <p:cNvPr id="19" name="Дуга 18"/>
          <p:cNvSpPr/>
          <p:nvPr/>
        </p:nvSpPr>
        <p:spPr>
          <a:xfrm rot="21338969">
            <a:off x="3163888" y="5451475"/>
            <a:ext cx="2087562" cy="909638"/>
          </a:xfrm>
          <a:prstGeom prst="arc">
            <a:avLst>
              <a:gd name="adj1" fmla="val 16228277"/>
              <a:gd name="adj2" fmla="val 20963101"/>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ru-RU" dirty="0"/>
          </a:p>
        </p:txBody>
      </p:sp>
    </p:spTree>
    <p:extLst>
      <p:ext uri="{BB962C8B-B14F-4D97-AF65-F5344CB8AC3E}">
        <p14:creationId xmlns:p14="http://schemas.microsoft.com/office/powerpoint/2010/main" val="108884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Заголовок 1"/>
          <p:cNvSpPr>
            <a:spLocks noGrp="1"/>
          </p:cNvSpPr>
          <p:nvPr>
            <p:ph type="title"/>
          </p:nvPr>
        </p:nvSpPr>
        <p:spPr>
          <a:xfrm>
            <a:off x="0" y="0"/>
            <a:ext cx="9144000" cy="6858000"/>
          </a:xfrm>
          <a:solidFill>
            <a:schemeClr val="bg1"/>
          </a:solidFill>
          <a:ln cap="flat">
            <a:solidFill>
              <a:srgbClr val="F69240"/>
            </a:solidFill>
            <a:miter lim="800000"/>
            <a:headEnd/>
            <a:tailEnd/>
          </a:ln>
          <a:effectLst>
            <a:outerShdw blurRad="63500" dist="20000" dir="5400000" rotWithShape="0">
              <a:srgbClr val="000000">
                <a:alpha val="37999"/>
              </a:srgbClr>
            </a:outerShdw>
          </a:effectLst>
        </p:spPr>
        <p:txBody>
          <a:bodyPr/>
          <a:lstStyle/>
          <a:p>
            <a:pPr>
              <a:defRPr/>
            </a:pPr>
            <a:r>
              <a:rPr lang="ru-RU" sz="2800" dirty="0" smtClean="0">
                <a:solidFill>
                  <a:schemeClr val="accent6">
                    <a:lumMod val="50000"/>
                  </a:schemeClr>
                </a:solidFill>
                <a:latin typeface="+mn-lt"/>
                <a:ea typeface="+mn-ea"/>
                <a:cs typeface="+mn-cs"/>
              </a:rPr>
              <a:t>	</a:t>
            </a:r>
            <a:endParaRPr lang="ru-RU" sz="2800" dirty="0" smtClean="0">
              <a:solidFill>
                <a:schemeClr val="accent3">
                  <a:lumMod val="50000"/>
                </a:schemeClr>
              </a:solidFill>
              <a:latin typeface="+mn-lt"/>
              <a:ea typeface="+mn-ea"/>
              <a:cs typeface="+mn-cs"/>
            </a:endParaRPr>
          </a:p>
        </p:txBody>
      </p:sp>
      <p:sp>
        <p:nvSpPr>
          <p:cNvPr id="31746" name="Прямоугольник 3"/>
          <p:cNvSpPr>
            <a:spLocks noChangeArrowheads="1"/>
          </p:cNvSpPr>
          <p:nvPr/>
        </p:nvSpPr>
        <p:spPr bwMode="auto">
          <a:xfrm>
            <a:off x="0" y="0"/>
            <a:ext cx="91440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ru-RU" sz="2800" b="1" dirty="0">
                <a:solidFill>
                  <a:srgbClr val="E46C0A"/>
                </a:solidFill>
                <a:latin typeface="Arial Narrow" charset="0"/>
              </a:rPr>
              <a:t>Исследования : музыка и опухолевые клетки</a:t>
            </a:r>
            <a:r>
              <a:rPr lang="en-US" sz="2800" b="1" dirty="0">
                <a:solidFill>
                  <a:srgbClr val="E46C0A"/>
                </a:solidFill>
                <a:latin typeface="Arial Narrow" charset="0"/>
              </a:rPr>
              <a:t> in Vitro </a:t>
            </a:r>
            <a:endParaRPr lang="ru-RU" sz="2400" b="1" dirty="0">
              <a:solidFill>
                <a:srgbClr val="E46C0A"/>
              </a:solidFill>
              <a:latin typeface="Arial Narrow" charset="0"/>
            </a:endParaRPr>
          </a:p>
          <a:p>
            <a:pPr algn="just"/>
            <a:r>
              <a:rPr lang="ru-RU" sz="2400" b="1" dirty="0">
                <a:solidFill>
                  <a:srgbClr val="632523"/>
                </a:solidFill>
                <a:latin typeface="Arial Narrow" charset="0"/>
              </a:rPr>
              <a:t>В данной серии экспериментов с применением радиоизотопного метода исследовалась способность различных видов музыки влиять на активность синтеза ДНК культуры опухолевых клеток  (меланома линии </a:t>
            </a:r>
            <a:r>
              <a:rPr lang="en-US" sz="2400" b="1" dirty="0">
                <a:solidFill>
                  <a:srgbClr val="632523"/>
                </a:solidFill>
                <a:latin typeface="Arial Narrow" charset="0"/>
              </a:rPr>
              <a:t>BR</a:t>
            </a:r>
            <a:r>
              <a:rPr lang="ru-RU" sz="2400" b="1" dirty="0">
                <a:solidFill>
                  <a:srgbClr val="632523"/>
                </a:solidFill>
                <a:latin typeface="Arial Narrow" charset="0"/>
              </a:rPr>
              <a:t>О). </a:t>
            </a:r>
            <a:r>
              <a:rPr lang="ru-RU" sz="2400" b="1" dirty="0">
                <a:solidFill>
                  <a:srgbClr val="632523"/>
                </a:solidFill>
                <a:latin typeface="Arial Narrow" charset="0"/>
                <a:cs typeface="Arial" charset="0"/>
              </a:rPr>
              <a:t>Установлено, что после  </a:t>
            </a:r>
            <a:r>
              <a:rPr lang="ru-RU" sz="2400" b="1" dirty="0" smtClean="0">
                <a:solidFill>
                  <a:srgbClr val="632523"/>
                </a:solidFill>
                <a:latin typeface="Arial Narrow" charset="0"/>
                <a:cs typeface="Arial" charset="0"/>
              </a:rPr>
              <a:t>музыкально-акустических </a:t>
            </a:r>
            <a:r>
              <a:rPr lang="ru-RU" sz="2400" b="1" dirty="0">
                <a:solidFill>
                  <a:srgbClr val="632523"/>
                </a:solidFill>
                <a:latin typeface="Arial Narrow" charset="0"/>
                <a:cs typeface="Arial" charset="0"/>
              </a:rPr>
              <a:t>воздействий </a:t>
            </a:r>
            <a:r>
              <a:rPr lang="ru-RU" sz="2400" b="1" dirty="0" smtClean="0">
                <a:solidFill>
                  <a:srgbClr val="632523"/>
                </a:solidFill>
                <a:latin typeface="Arial Narrow" charset="0"/>
                <a:cs typeface="Arial" charset="0"/>
              </a:rPr>
              <a:t>достоверно </a:t>
            </a:r>
            <a:r>
              <a:rPr lang="ru-RU" sz="2400" b="1" dirty="0">
                <a:solidFill>
                  <a:srgbClr val="632523"/>
                </a:solidFill>
                <a:latin typeface="Arial Narrow" charset="0"/>
                <a:cs typeface="Arial" charset="0"/>
              </a:rPr>
              <a:t>менялась интенсивность поглощения радиоактивного </a:t>
            </a:r>
            <a:r>
              <a:rPr lang="ru-RU" sz="2400" b="1" baseline="30000" dirty="0">
                <a:solidFill>
                  <a:srgbClr val="632523"/>
                </a:solidFill>
                <a:latin typeface="Arial Narrow" charset="0"/>
                <a:cs typeface="Arial" charset="0"/>
              </a:rPr>
              <a:t>3</a:t>
            </a:r>
            <a:r>
              <a:rPr lang="ru-RU" sz="2400" b="1" dirty="0">
                <a:solidFill>
                  <a:srgbClr val="632523"/>
                </a:solidFill>
                <a:latin typeface="Arial Narrow" charset="0"/>
                <a:cs typeface="Arial" charset="0"/>
              </a:rPr>
              <a:t>Н</a:t>
            </a:r>
            <a:r>
              <a:rPr lang="ru-RU" sz="2400" b="1" dirty="0" smtClean="0">
                <a:solidFill>
                  <a:srgbClr val="632523"/>
                </a:solidFill>
                <a:latin typeface="Arial Narrow" charset="0"/>
                <a:cs typeface="Arial" charset="0"/>
              </a:rPr>
              <a:t>-ТИМИДИНА</a:t>
            </a:r>
            <a:r>
              <a:rPr lang="ru-RU" sz="2400" b="1" dirty="0">
                <a:solidFill>
                  <a:srgbClr val="632523"/>
                </a:solidFill>
                <a:latin typeface="Arial Narrow" charset="0"/>
                <a:cs typeface="Arial" charset="0"/>
              </a:rPr>
              <a:t>, которая в условиях проводимого  эксперимента  зависела от характера акустического воздействия</a:t>
            </a:r>
            <a:r>
              <a:rPr lang="ru-RU" sz="2400" b="1" dirty="0">
                <a:solidFill>
                  <a:srgbClr val="984807"/>
                </a:solidFill>
                <a:latin typeface="Arial Narrow" charset="0"/>
                <a:cs typeface="Arial" charset="0"/>
              </a:rPr>
              <a:t>.</a:t>
            </a:r>
          </a:p>
          <a:p>
            <a:pPr algn="just"/>
            <a:endParaRPr lang="ru-RU" sz="2400" b="1" dirty="0">
              <a:solidFill>
                <a:srgbClr val="632523"/>
              </a:solidFill>
              <a:latin typeface="Arial Narrow" charset="0"/>
            </a:endParaRPr>
          </a:p>
        </p:txBody>
      </p:sp>
      <p:pic>
        <p:nvPicPr>
          <p:cNvPr id="5" name="Picture 140"/>
          <p:cNvPicPr>
            <a:picLocks noChangeAspect="1" noChangeArrowheads="1"/>
          </p:cNvPicPr>
          <p:nvPr/>
        </p:nvPicPr>
        <p:blipFill>
          <a:blip r:embed="rId2" cstate="print">
            <a:lum contrast="24000"/>
          </a:blip>
          <a:srcRect/>
          <a:stretch>
            <a:fillRect/>
          </a:stretch>
        </p:blipFill>
        <p:spPr bwMode="auto">
          <a:xfrm>
            <a:off x="1713059" y="3110315"/>
            <a:ext cx="6322719" cy="3699302"/>
          </a:xfrm>
          <a:prstGeom prst="rect">
            <a:avLst/>
          </a:prstGeom>
          <a:ln>
            <a:noFill/>
          </a:ln>
          <a:effectLst>
            <a:softEdge rad="112500"/>
          </a:effectLst>
        </p:spPr>
        <p:style>
          <a:lnRef idx="1">
            <a:schemeClr val="accent4"/>
          </a:lnRef>
          <a:fillRef idx="3">
            <a:schemeClr val="accent4"/>
          </a:fillRef>
          <a:effectRef idx="2">
            <a:schemeClr val="accent4"/>
          </a:effectRef>
          <a:fontRef idx="minor">
            <a:schemeClr val="lt1"/>
          </a:fontRef>
        </p:style>
      </p:pic>
      <p:sp>
        <p:nvSpPr>
          <p:cNvPr id="6" name="Прямоугольник 5"/>
          <p:cNvSpPr/>
          <p:nvPr/>
        </p:nvSpPr>
        <p:spPr>
          <a:xfrm>
            <a:off x="0" y="5934075"/>
            <a:ext cx="9144000" cy="369332"/>
          </a:xfrm>
          <a:prstGeom prst="rect">
            <a:avLst/>
          </a:prstGeom>
          <a:solidFill>
            <a:schemeClr val="accent6">
              <a:lumMod val="20000"/>
              <a:lumOff val="80000"/>
            </a:schemeClr>
          </a:solidFill>
        </p:spPr>
        <p:txBody>
          <a:bodyPr>
            <a:spAutoFit/>
          </a:bodyPr>
          <a:lstStyle/>
          <a:p>
            <a:pPr algn="just">
              <a:defRPr/>
            </a:pPr>
            <a:endParaRPr lang="ru-RU" b="1" dirty="0">
              <a:solidFill>
                <a:srgbClr val="984807"/>
              </a:solidFill>
              <a:latin typeface="Arial Narrow" charset="0"/>
              <a:cs typeface="Arial" charset="0"/>
            </a:endParaRPr>
          </a:p>
        </p:txBody>
      </p:sp>
    </p:spTree>
    <p:extLst>
      <p:ext uri="{BB962C8B-B14F-4D97-AF65-F5344CB8AC3E}">
        <p14:creationId xmlns:p14="http://schemas.microsoft.com/office/powerpoint/2010/main" val="1555979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Заголовок 1"/>
          <p:cNvSpPr>
            <a:spLocks noGrp="1"/>
          </p:cNvSpPr>
          <p:nvPr>
            <p:ph type="title"/>
          </p:nvPr>
        </p:nvSpPr>
        <p:spPr>
          <a:xfrm>
            <a:off x="0" y="0"/>
            <a:ext cx="9144000" cy="6858000"/>
          </a:xfrm>
          <a:solidFill>
            <a:srgbClr val="FDEADA"/>
          </a:solidFill>
          <a:ln cap="flat">
            <a:solidFill>
              <a:srgbClr val="F69240"/>
            </a:solidFill>
            <a:miter lim="800000"/>
            <a:headEnd/>
            <a:tailEnd/>
          </a:ln>
          <a:effectLst>
            <a:outerShdw blurRad="63500" dist="20000" dir="5400000" rotWithShape="0">
              <a:srgbClr val="000000">
                <a:alpha val="37999"/>
              </a:srgbClr>
            </a:outerShdw>
          </a:effectLst>
        </p:spPr>
        <p:txBody>
          <a:bodyPr/>
          <a:lstStyle/>
          <a:p>
            <a:pPr>
              <a:defRPr/>
            </a:pPr>
            <a:r>
              <a:rPr lang="ru-RU" sz="2800" dirty="0" smtClean="0">
                <a:solidFill>
                  <a:schemeClr val="accent6">
                    <a:lumMod val="50000"/>
                  </a:schemeClr>
                </a:solidFill>
                <a:latin typeface="+mn-lt"/>
                <a:ea typeface="+mn-ea"/>
                <a:cs typeface="+mn-cs"/>
              </a:rPr>
              <a:t>	</a:t>
            </a:r>
            <a:endParaRPr lang="ru-RU" sz="2800" dirty="0" smtClean="0">
              <a:solidFill>
                <a:schemeClr val="accent3">
                  <a:lumMod val="50000"/>
                </a:schemeClr>
              </a:solidFill>
              <a:latin typeface="+mn-lt"/>
              <a:ea typeface="+mn-ea"/>
              <a:cs typeface="+mn-cs"/>
            </a:endParaRPr>
          </a:p>
        </p:txBody>
      </p:sp>
      <p:sp>
        <p:nvSpPr>
          <p:cNvPr id="33794" name="Прямоугольник 5"/>
          <p:cNvSpPr>
            <a:spLocks noChangeArrowheads="1"/>
          </p:cNvSpPr>
          <p:nvPr/>
        </p:nvSpPr>
        <p:spPr bwMode="auto">
          <a:xfrm>
            <a:off x="2700338" y="1484313"/>
            <a:ext cx="579596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ru-RU" sz="3200" dirty="0"/>
              <a:t>число</a:t>
            </a:r>
            <a:r>
              <a:rPr lang="ru-RU" sz="3200" b="1" dirty="0"/>
              <a:t> </a:t>
            </a:r>
            <a:r>
              <a:rPr lang="ru-RU" sz="3200" dirty="0"/>
              <a:t>нейтрофилов увеличилось в 4,7 раза </a:t>
            </a:r>
            <a:endParaRPr lang="ru-RU" sz="3200" b="1" dirty="0">
              <a:solidFill>
                <a:srgbClr val="984807"/>
              </a:solidFill>
            </a:endParaRPr>
          </a:p>
        </p:txBody>
      </p:sp>
      <p:sp>
        <p:nvSpPr>
          <p:cNvPr id="33795" name="Прямоугольник 7"/>
          <p:cNvSpPr>
            <a:spLocks noChangeArrowheads="1"/>
          </p:cNvSpPr>
          <p:nvPr/>
        </p:nvSpPr>
        <p:spPr bwMode="auto">
          <a:xfrm>
            <a:off x="2199293" y="3011714"/>
            <a:ext cx="694470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ru-RU" sz="3200" dirty="0" smtClean="0"/>
              <a:t>число</a:t>
            </a:r>
            <a:r>
              <a:rPr lang="ru-RU" sz="3200" b="1" dirty="0" smtClean="0"/>
              <a:t> </a:t>
            </a:r>
            <a:r>
              <a:rPr lang="ru-RU" sz="3200" dirty="0" smtClean="0"/>
              <a:t>незрелых гранулоцитов возросло в 18,3 раза!</a:t>
            </a:r>
            <a:endParaRPr lang="ru-RU" sz="3200" b="1" dirty="0">
              <a:solidFill>
                <a:srgbClr val="984807"/>
              </a:solidFill>
            </a:endParaRPr>
          </a:p>
        </p:txBody>
      </p:sp>
      <p:sp>
        <p:nvSpPr>
          <p:cNvPr id="33796" name="Прямоугольник 8"/>
          <p:cNvSpPr>
            <a:spLocks noChangeArrowheads="1"/>
          </p:cNvSpPr>
          <p:nvPr/>
        </p:nvSpPr>
        <p:spPr bwMode="auto">
          <a:xfrm>
            <a:off x="0" y="0"/>
            <a:ext cx="9144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ru-RU" sz="3200" b="1" dirty="0">
                <a:solidFill>
                  <a:srgbClr val="E46C0A"/>
                </a:solidFill>
                <a:latin typeface="Arial Narrow" charset="0"/>
              </a:rPr>
              <a:t>Исследования: влияние музыки на кровь </a:t>
            </a:r>
            <a:r>
              <a:rPr lang="en-US" sz="3200" b="1" dirty="0">
                <a:solidFill>
                  <a:srgbClr val="E46C0A"/>
                </a:solidFill>
                <a:latin typeface="Arial Narrow" charset="0"/>
              </a:rPr>
              <a:t>in Vitro</a:t>
            </a:r>
            <a:endParaRPr lang="ru-RU" sz="3200" b="1" dirty="0">
              <a:solidFill>
                <a:srgbClr val="E46C0A"/>
              </a:solidFill>
              <a:latin typeface="Arial Narrow" charset="0"/>
            </a:endParaRPr>
          </a:p>
          <a:p>
            <a:pPr algn="ctr"/>
            <a:endParaRPr lang="ru-RU" sz="2400" dirty="0">
              <a:solidFill>
                <a:srgbClr val="4F6228"/>
              </a:solidFill>
            </a:endParaRPr>
          </a:p>
          <a:p>
            <a:pPr algn="ctr"/>
            <a:r>
              <a:rPr lang="en-US" sz="3200" dirty="0">
                <a:solidFill>
                  <a:srgbClr val="4F6228"/>
                </a:solidFill>
              </a:rPr>
              <a:t>WBC </a:t>
            </a:r>
            <a:r>
              <a:rPr lang="ru-RU" sz="3200" dirty="0">
                <a:solidFill>
                  <a:srgbClr val="4F6228"/>
                </a:solidFill>
              </a:rPr>
              <a:t>- общее число лейкоцитов возросло в 4,7 раз</a:t>
            </a:r>
            <a:r>
              <a:rPr lang="ru-RU" sz="3200" b="1" dirty="0">
                <a:solidFill>
                  <a:srgbClr val="632523"/>
                </a:solidFill>
              </a:rPr>
              <a:t>а </a:t>
            </a:r>
          </a:p>
        </p:txBody>
      </p:sp>
      <p:pic>
        <p:nvPicPr>
          <p:cNvPr id="33797" name="Picture 4" descr="http://www.antirak-center.ru/upd/Basoph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191" y="1412875"/>
            <a:ext cx="1667102" cy="1386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8" descr="http://www.testland.ru/img/blood/cyto26-c.jpg"/>
          <p:cNvPicPr>
            <a:picLocks noChangeAspect="1" noChangeArrowheads="1"/>
          </p:cNvPicPr>
          <p:nvPr/>
        </p:nvPicPr>
        <p:blipFill>
          <a:blip r:embed="rId3">
            <a:extLst>
              <a:ext uri="{28A0092B-C50C-407E-A947-70E740481C1C}">
                <a14:useLocalDpi xmlns:a14="http://schemas.microsoft.com/office/drawing/2010/main" val="0"/>
              </a:ext>
            </a:extLst>
          </a:blip>
          <a:srcRect r="13336"/>
          <a:stretch>
            <a:fillRect/>
          </a:stretch>
        </p:blipFill>
        <p:spPr bwMode="auto">
          <a:xfrm>
            <a:off x="338667" y="3329290"/>
            <a:ext cx="1686152" cy="146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Прямоугольник 10"/>
          <p:cNvSpPr>
            <a:spLocks noChangeArrowheads="1"/>
          </p:cNvSpPr>
          <p:nvPr/>
        </p:nvSpPr>
        <p:spPr bwMode="auto">
          <a:xfrm>
            <a:off x="338666" y="4959048"/>
            <a:ext cx="880533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ru-RU" sz="3200" b="1" dirty="0">
                <a:solidFill>
                  <a:srgbClr val="632523"/>
                </a:solidFill>
              </a:rPr>
              <a:t>Появление значительного числа незрелых клеток говорит об участии в процессе стволовых гемопоэтических </a:t>
            </a:r>
            <a:r>
              <a:rPr lang="ru-RU" sz="3200" b="1" dirty="0" smtClean="0">
                <a:solidFill>
                  <a:srgbClr val="632523"/>
                </a:solidFill>
              </a:rPr>
              <a:t>клеток</a:t>
            </a:r>
            <a:r>
              <a:rPr lang="en-US" sz="3200" b="1" dirty="0" smtClean="0">
                <a:solidFill>
                  <a:srgbClr val="632523"/>
                </a:solidFill>
              </a:rPr>
              <a:t>. </a:t>
            </a:r>
            <a:endParaRPr lang="ru-RU" sz="3200" b="1" dirty="0">
              <a:solidFill>
                <a:srgbClr val="632523"/>
              </a:solidFill>
            </a:endParaRPr>
          </a:p>
        </p:txBody>
      </p:sp>
    </p:spTree>
    <p:extLst>
      <p:ext uri="{BB962C8B-B14F-4D97-AF65-F5344CB8AC3E}">
        <p14:creationId xmlns:p14="http://schemas.microsoft.com/office/powerpoint/2010/main" val="3404385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8"/>
          </a:xfrm>
        </p:spPr>
        <p:txBody>
          <a:bodyPr>
            <a:normAutofit fontScale="90000"/>
          </a:bodyPr>
          <a:lstStyle/>
          <a:p>
            <a:pPr>
              <a:lnSpc>
                <a:spcPct val="90000"/>
              </a:lnSpc>
            </a:pP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ru-RU" sz="3200" dirty="0" smtClean="0"/>
              <a:t/>
            </a:r>
            <a:br>
              <a:rPr lang="ru-RU" sz="3200" dirty="0" smtClean="0"/>
            </a:br>
            <a:r>
              <a:rPr lang="en-US" sz="3200" dirty="0" smtClean="0"/>
              <a:t>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solidFill>
                  <a:srgbClr val="FF0000"/>
                </a:solidFill>
              </a:rPr>
              <a:t>THANK YOU FOR YOUR ATTENTION !</a:t>
            </a:r>
            <a:r>
              <a:rPr lang="en-US" sz="3200" dirty="0"/>
              <a:t/>
            </a:r>
            <a:br>
              <a:rPr lang="en-US" sz="3200" dirty="0"/>
            </a:br>
            <a:r>
              <a:rPr lang="en-US" sz="3200" dirty="0" smtClean="0"/>
              <a:t/>
            </a:r>
            <a:br>
              <a:rPr lang="en-US" sz="3200" dirty="0" smtClean="0"/>
            </a:br>
            <a:r>
              <a:rPr lang="en-US" sz="3200" dirty="0" smtClean="0"/>
              <a:t>“</a:t>
            </a:r>
            <a:r>
              <a:rPr lang="ru-RU" sz="3600" b="1" dirty="0" smtClean="0"/>
              <a:t>I-CHING</a:t>
            </a:r>
            <a:r>
              <a:rPr lang="en-US" sz="3600" b="1" dirty="0" smtClean="0"/>
              <a:t>”</a:t>
            </a:r>
            <a:r>
              <a:rPr lang="ru-RU" sz="3600" b="1" dirty="0" smtClean="0"/>
              <a:t>, </a:t>
            </a:r>
            <a:r>
              <a:rPr lang="en-US" sz="3600" b="1" dirty="0" smtClean="0"/>
              <a:t>T</a:t>
            </a:r>
            <a:r>
              <a:rPr lang="ru-RU" sz="3600" b="1" dirty="0" smtClean="0"/>
              <a:t>HE </a:t>
            </a:r>
            <a:r>
              <a:rPr lang="en-US" sz="3600" b="1" dirty="0"/>
              <a:t> </a:t>
            </a:r>
            <a:r>
              <a:rPr lang="en-US" sz="3600" b="1" dirty="0" smtClean="0"/>
              <a:t>DOCTRINE OF GENO-LOGIC </a:t>
            </a:r>
            <a:r>
              <a:rPr lang="ru-RU" sz="3600" b="1" dirty="0" smtClean="0"/>
              <a:t>CODE </a:t>
            </a:r>
            <a:r>
              <a:rPr lang="en-US" sz="3600" b="1" dirty="0" smtClean="0"/>
              <a:t/>
            </a:r>
            <a:br>
              <a:rPr lang="en-US" sz="3600" b="1" dirty="0" smtClean="0"/>
            </a:br>
            <a:r>
              <a:rPr lang="ru-RU" sz="3600" b="1" dirty="0" smtClean="0"/>
              <a:t>AND GENETIC MUSIC </a:t>
            </a:r>
            <a:r>
              <a:rPr lang="en-US" sz="3600" b="1" dirty="0" smtClean="0"/>
              <a:t/>
            </a:r>
            <a:br>
              <a:rPr lang="en-US" sz="3600" b="1" dirty="0" smtClean="0"/>
            </a:br>
            <a:r>
              <a:rPr lang="en-US" sz="2800" b="1" dirty="0" smtClean="0"/>
              <a:t/>
            </a:r>
            <a:br>
              <a:rPr lang="en-US" sz="2800" b="1" dirty="0" smtClean="0"/>
            </a:br>
            <a:r>
              <a:rPr lang="en-US" sz="2800" b="1" dirty="0" smtClean="0"/>
              <a:t>S.V. </a:t>
            </a:r>
            <a:r>
              <a:rPr lang="en-US" sz="2800" b="1" dirty="0" err="1" smtClean="0"/>
              <a:t>Petoukhov</a:t>
            </a:r>
            <a:r>
              <a:rPr lang="en-US" sz="2800" b="1" dirty="0" smtClean="0"/>
              <a:t>, E.S. </a:t>
            </a:r>
            <a:r>
              <a:rPr lang="en-US" sz="2800" b="1" dirty="0" err="1" smtClean="0"/>
              <a:t>Petukhova</a:t>
            </a:r>
            <a:r>
              <a:rPr lang="en-US" sz="2800" b="1" dirty="0" smtClean="0"/>
              <a:t/>
            </a:r>
            <a:br>
              <a:rPr lang="en-US" sz="2800" b="1" dirty="0" smtClean="0"/>
            </a:br>
            <a:r>
              <a:rPr lang="en-US" sz="2800" b="1" dirty="0" smtClean="0"/>
              <a:t>Russian Academy of Sciences, Moscow</a:t>
            </a:r>
            <a:br>
              <a:rPr lang="en-US" sz="2800" b="1" dirty="0" smtClean="0"/>
            </a:br>
            <a:r>
              <a:rPr lang="en-US" sz="2800" b="1" dirty="0" smtClean="0">
                <a:hlinkClick r:id="rId4"/>
              </a:rPr>
              <a:t>http://petoukhov.com/</a:t>
            </a:r>
            <a:r>
              <a:rPr lang="en-US" sz="2800" b="1" dirty="0" smtClean="0"/>
              <a:t>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ru-RU" sz="3200" dirty="0" smtClean="0"/>
              <a:t/>
            </a:r>
            <a:br>
              <a:rPr lang="ru-RU" sz="3200" dirty="0" smtClean="0"/>
            </a:br>
            <a:r>
              <a:rPr lang="en-US" sz="3200" dirty="0" smtClean="0"/>
              <a:t/>
            </a:r>
            <a:br>
              <a:rPr lang="en-US" sz="3200" dirty="0" smtClean="0"/>
            </a:br>
            <a:r>
              <a:rPr lang="en-US" sz="3200" dirty="0" smtClean="0"/>
              <a:t> </a:t>
            </a:r>
            <a:r>
              <a:rPr lang="ru-RU" dirty="0" smtClean="0"/>
              <a:t/>
            </a:r>
            <a:br>
              <a:rPr lang="ru-RU" dirty="0" smtClean="0"/>
            </a:br>
            <a:r>
              <a:rPr lang="en-US" dirty="0" smtClean="0"/>
              <a:t>   </a:t>
            </a:r>
            <a:r>
              <a:rPr lang="ru-RU" dirty="0" smtClean="0"/>
              <a:t>        </a:t>
            </a:r>
            <a:r>
              <a:rPr lang="en-US" dirty="0" smtClean="0"/>
              <a:t>      </a:t>
            </a:r>
            <a:r>
              <a:rPr lang="ru-RU" dirty="0" smtClean="0"/>
              <a:t/>
            </a:r>
            <a:br>
              <a:rPr lang="ru-RU" dirty="0" smtClean="0"/>
            </a:br>
            <a:r>
              <a:rPr lang="ru-RU" dirty="0" smtClean="0"/>
              <a:t> </a:t>
            </a:r>
            <a:br>
              <a:rPr lang="ru-RU" dirty="0" smtClean="0"/>
            </a:br>
            <a:endParaRPr lang="en-US" dirty="0"/>
          </a:p>
        </p:txBody>
      </p:sp>
      <p:sp>
        <p:nvSpPr>
          <p:cNvPr id="3" name="Subtitle 2"/>
          <p:cNvSpPr>
            <a:spLocks noGrp="1"/>
          </p:cNvSpPr>
          <p:nvPr>
            <p:ph type="subTitle" idx="1"/>
          </p:nvPr>
        </p:nvSpPr>
        <p:spPr>
          <a:xfrm flipV="1">
            <a:off x="1371600" y="6857999"/>
            <a:ext cx="6400800" cy="45719"/>
          </a:xfrm>
        </p:spPr>
        <p:txBody>
          <a:bodyPr>
            <a:normAutofit fontScale="25000" lnSpcReduction="20000"/>
          </a:bodyPr>
          <a:lstStyle/>
          <a:p>
            <a:endParaRPr lang="en-US" dirty="0"/>
          </a:p>
        </p:txBody>
      </p:sp>
      <p:graphicFrame>
        <p:nvGraphicFramePr>
          <p:cNvPr id="9" name="Object 4"/>
          <p:cNvGraphicFramePr>
            <a:graphicFrameLocks noChangeAspect="1"/>
          </p:cNvGraphicFramePr>
          <p:nvPr>
            <p:extLst>
              <p:ext uri="{D42A27DB-BD31-4B8C-83A1-F6EECF244321}">
                <p14:modId xmlns:p14="http://schemas.microsoft.com/office/powerpoint/2010/main" val="3786534984"/>
              </p:ext>
            </p:extLst>
          </p:nvPr>
        </p:nvGraphicFramePr>
        <p:xfrm>
          <a:off x="2635190" y="4060609"/>
          <a:ext cx="2821379" cy="2144247"/>
        </p:xfrm>
        <a:graphic>
          <a:graphicData uri="http://schemas.openxmlformats.org/presentationml/2006/ole">
            <mc:AlternateContent xmlns:mc="http://schemas.openxmlformats.org/markup-compatibility/2006">
              <mc:Choice xmlns:v="urn:schemas-microsoft-com:vml" Requires="v">
                <p:oleObj spid="_x0000_s17708" name="Image" r:id="rId5" imgW="1969200" imgH="1350000" progId="Photoshop.Image.7">
                  <p:embed/>
                </p:oleObj>
              </mc:Choice>
              <mc:Fallback>
                <p:oleObj name="Image" r:id="rId5" imgW="1969200" imgH="1350000" progId="Photoshop.Image.7">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5190" y="4060609"/>
                        <a:ext cx="2821379" cy="2144247"/>
                      </a:xfrm>
                      <a:prstGeom prst="rect">
                        <a:avLst/>
                      </a:prstGeom>
                      <a:noFill/>
                      <a:ln>
                        <a:noFill/>
                      </a:ln>
                    </p:spPr>
                  </p:pic>
                </p:oleObj>
              </mc:Fallback>
            </mc:AlternateContent>
          </a:graphicData>
        </a:graphic>
      </p:graphicFrame>
      <p:pic>
        <p:nvPicPr>
          <p:cNvPr id="10" name="Picture 9"/>
          <p:cNvPicPr>
            <a:picLocks noChangeAspect="1"/>
          </p:cNvPicPr>
          <p:nvPr/>
        </p:nvPicPr>
        <p:blipFill>
          <a:blip r:embed="rId7"/>
          <a:stretch>
            <a:fillRect/>
          </a:stretch>
        </p:blipFill>
        <p:spPr>
          <a:xfrm flipH="1">
            <a:off x="270932" y="4510394"/>
            <a:ext cx="2011936" cy="1493546"/>
          </a:xfrm>
          <a:prstGeom prst="rect">
            <a:avLst/>
          </a:prstGeom>
        </p:spPr>
      </p:pic>
      <p:graphicFrame>
        <p:nvGraphicFramePr>
          <p:cNvPr id="11" name="Object 10"/>
          <p:cNvGraphicFramePr>
            <a:graphicFrameLocks noChangeAspect="1"/>
          </p:cNvGraphicFramePr>
          <p:nvPr>
            <p:extLst>
              <p:ext uri="{D42A27DB-BD31-4B8C-83A1-F6EECF244321}">
                <p14:modId xmlns:p14="http://schemas.microsoft.com/office/powerpoint/2010/main" val="1188640705"/>
              </p:ext>
            </p:extLst>
          </p:nvPr>
        </p:nvGraphicFramePr>
        <p:xfrm>
          <a:off x="5838623" y="4060609"/>
          <a:ext cx="3474710" cy="2715865"/>
        </p:xfrm>
        <a:graphic>
          <a:graphicData uri="http://schemas.openxmlformats.org/presentationml/2006/ole">
            <mc:AlternateContent xmlns:mc="http://schemas.openxmlformats.org/markup-compatibility/2006">
              <mc:Choice xmlns:v="urn:schemas-microsoft-com:vml" Requires="v">
                <p:oleObj spid="_x0000_s17709" name="Document" r:id="rId8" imgW="6083300" imgH="4762500" progId="Word.Document.12">
                  <p:embed/>
                </p:oleObj>
              </mc:Choice>
              <mc:Fallback>
                <p:oleObj name="Document" r:id="rId8" imgW="6083300" imgH="4762500" progId="Word.Document.12">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38623" y="4060609"/>
                        <a:ext cx="3474710" cy="2715865"/>
                      </a:xfrm>
                      <a:prstGeom prst="rect">
                        <a:avLst/>
                      </a:prstGeom>
                      <a:noFill/>
                      <a:ln>
                        <a:noFill/>
                      </a:ln>
                      <a:effectLst/>
                    </p:spPr>
                  </p:pic>
                </p:oleObj>
              </mc:Fallback>
            </mc:AlternateContent>
          </a:graphicData>
        </a:graphic>
      </p:graphicFrame>
      <p:pic>
        <p:nvPicPr>
          <p:cNvPr id="4" name="Picture 3"/>
          <p:cNvPicPr>
            <a:picLocks noChangeAspect="1"/>
          </p:cNvPicPr>
          <p:nvPr/>
        </p:nvPicPr>
        <p:blipFill>
          <a:blip r:embed="rId10"/>
          <a:stretch>
            <a:fillRect/>
          </a:stretch>
        </p:blipFill>
        <p:spPr>
          <a:xfrm>
            <a:off x="507713" y="2438648"/>
            <a:ext cx="1092200" cy="1143000"/>
          </a:xfrm>
          <a:prstGeom prst="rect">
            <a:avLst/>
          </a:prstGeom>
        </p:spPr>
      </p:pic>
    </p:spTree>
    <p:extLst>
      <p:ext uri="{BB962C8B-B14F-4D97-AF65-F5344CB8AC3E}">
        <p14:creationId xmlns:p14="http://schemas.microsoft.com/office/powerpoint/2010/main" val="51732174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Заголовок 1"/>
          <p:cNvSpPr>
            <a:spLocks noGrp="1"/>
          </p:cNvSpPr>
          <p:nvPr>
            <p:ph type="title"/>
          </p:nvPr>
        </p:nvSpPr>
        <p:spPr>
          <a:xfrm>
            <a:off x="0" y="0"/>
            <a:ext cx="9144000" cy="6858000"/>
          </a:xfrm>
        </p:spPr>
        <p:txBody>
          <a:bodyPr>
            <a:normAutofit fontScale="90000"/>
          </a:bodyPr>
          <a:lstStyle/>
          <a:p>
            <a:pPr algn="just">
              <a:lnSpc>
                <a:spcPct val="80000"/>
              </a:lnSpc>
            </a:pPr>
            <a:r>
              <a:rPr lang="en-US" sz="2900" dirty="0" smtClean="0">
                <a:latin typeface="Calibri" charset="0"/>
              </a:rPr>
              <a:t/>
            </a:r>
            <a:br>
              <a:rPr lang="en-US" sz="2900" dirty="0" smtClean="0">
                <a:latin typeface="Calibri" charset="0"/>
              </a:rPr>
            </a:br>
            <a:r>
              <a:rPr lang="en-US" sz="2900" dirty="0">
                <a:latin typeface="Calibri" charset="0"/>
              </a:rPr>
              <a:t/>
            </a:r>
            <a:br>
              <a:rPr lang="en-US" sz="2900" dirty="0">
                <a:latin typeface="Calibri" charset="0"/>
              </a:rPr>
            </a:br>
            <a:r>
              <a:rPr lang="en-US" sz="3200" dirty="0">
                <a:latin typeface="Calibri" charset="0"/>
              </a:rPr>
              <a:t/>
            </a:r>
            <a:br>
              <a:rPr lang="en-US" sz="3200" dirty="0">
                <a:latin typeface="Calibri" charset="0"/>
              </a:rPr>
            </a:br>
            <a:r>
              <a:rPr lang="en-US" sz="3200" dirty="0">
                <a:latin typeface="Calibri" charset="0"/>
              </a:rPr>
              <a:t/>
            </a:r>
            <a:br>
              <a:rPr lang="en-US" sz="3200" dirty="0">
                <a:latin typeface="Calibri" charset="0"/>
              </a:rPr>
            </a:br>
            <a:r>
              <a:rPr lang="en-US" sz="3200" dirty="0"/>
              <a:t> </a:t>
            </a:r>
            <a:r>
              <a:rPr lang="ru-RU" sz="3200" dirty="0" smtClean="0"/>
              <a:t>   </a:t>
            </a:r>
            <a:r>
              <a:rPr lang="en-US" sz="3200" dirty="0" smtClean="0"/>
              <a:t>The appropriate “matrix mathematics” exists</a:t>
            </a:r>
            <a:r>
              <a:rPr lang="en-US" sz="3200" dirty="0"/>
              <a:t> </a:t>
            </a:r>
            <a:r>
              <a:rPr lang="en-US" sz="3200" dirty="0" smtClean="0"/>
              <a:t>in </a:t>
            </a:r>
            <a:r>
              <a:rPr lang="en-US" sz="3200" dirty="0"/>
              <a:t>technologies of digital communication, where </a:t>
            </a:r>
            <a:r>
              <a:rPr lang="en-US" sz="3200" dirty="0" smtClean="0"/>
              <a:t>we have similar </a:t>
            </a:r>
            <a:r>
              <a:rPr lang="en-US" sz="3200" dirty="0"/>
              <a:t>problems of noise-immunity coding of </a:t>
            </a:r>
            <a:r>
              <a:rPr lang="en-US" sz="3200" dirty="0" smtClean="0"/>
              <a:t>information, for example, in the case of transmission </a:t>
            </a:r>
            <a:r>
              <a:rPr lang="en-US" sz="3200" dirty="0"/>
              <a:t>of high-quality </a:t>
            </a:r>
            <a:r>
              <a:rPr lang="en-US" sz="3200" dirty="0" smtClean="0"/>
              <a:t>photos of </a:t>
            </a:r>
            <a:r>
              <a:rPr lang="en-US" sz="3200" dirty="0"/>
              <a:t>the Martian surface to Earth in conditions of strong distortion and attenuation of electromagnetic signals passing through millions of kilometers of interferences. These technologies use the so-called </a:t>
            </a:r>
            <a:r>
              <a:rPr lang="en-US" sz="3200" dirty="0" err="1"/>
              <a:t>Kronecker's</a:t>
            </a:r>
            <a:r>
              <a:rPr lang="en-US" sz="3200" dirty="0"/>
              <a:t> family of Hadamard matrices consisting of </a:t>
            </a:r>
            <a:r>
              <a:rPr lang="en-US" sz="3200" b="1" dirty="0"/>
              <a:t>4</a:t>
            </a:r>
            <a:r>
              <a:rPr lang="en-US" sz="3200" dirty="0"/>
              <a:t>,</a:t>
            </a:r>
            <a:r>
              <a:rPr lang="en-US" sz="3200" b="1" dirty="0"/>
              <a:t> 16</a:t>
            </a:r>
            <a:r>
              <a:rPr lang="en-US" sz="3200" dirty="0"/>
              <a:t>,</a:t>
            </a:r>
            <a:r>
              <a:rPr lang="en-US" sz="3200" b="1" dirty="0"/>
              <a:t> 64</a:t>
            </a:r>
            <a:r>
              <a:rPr lang="en-US" sz="3200" dirty="0"/>
              <a:t>, ... members:</a:t>
            </a:r>
            <a:r>
              <a:rPr lang="ru-RU" sz="3200" dirty="0" smtClean="0"/>
              <a:t/>
            </a:r>
            <a:br>
              <a:rPr lang="ru-RU" sz="3200" dirty="0" smtClean="0"/>
            </a:br>
            <a:r>
              <a:rPr lang="ru-RU" sz="3200" dirty="0"/>
              <a:t/>
            </a:r>
            <a:br>
              <a:rPr lang="ru-RU" sz="3200" dirty="0"/>
            </a:br>
            <a:r>
              <a:rPr lang="ru-RU" sz="3200" dirty="0" smtClean="0"/>
              <a:t/>
            </a:r>
            <a:br>
              <a:rPr lang="ru-RU" sz="3200" dirty="0" smtClean="0"/>
            </a:br>
            <a:r>
              <a:rPr lang="ru-RU" sz="3200" dirty="0"/>
              <a:t/>
            </a:r>
            <a:br>
              <a:rPr lang="ru-RU" sz="3200" dirty="0"/>
            </a:br>
            <a:r>
              <a:rPr lang="ru-RU" sz="3200" dirty="0" smtClean="0"/>
              <a:t/>
            </a:r>
            <a:br>
              <a:rPr lang="ru-RU" sz="3200" dirty="0" smtClean="0"/>
            </a:br>
            <a:r>
              <a:rPr lang="ru-RU" sz="3200" dirty="0"/>
              <a:t/>
            </a:r>
            <a:br>
              <a:rPr lang="ru-RU" sz="3200" dirty="0"/>
            </a:br>
            <a:r>
              <a:rPr lang="ru-RU" sz="3200" dirty="0" smtClean="0"/>
              <a:t/>
            </a:r>
            <a:br>
              <a:rPr lang="ru-RU" sz="3200" dirty="0" smtClean="0"/>
            </a:br>
            <a:r>
              <a:rPr lang="en-US" sz="3600" dirty="0"/>
              <a:t/>
            </a:r>
            <a:br>
              <a:rPr lang="en-US" sz="3600" dirty="0"/>
            </a:br>
            <a:r>
              <a:rPr lang="en-US" sz="3600" dirty="0"/>
              <a:t> </a:t>
            </a:r>
            <a:br>
              <a:rPr lang="en-US" sz="3600" dirty="0"/>
            </a:br>
            <a:r>
              <a:rPr lang="ru-RU" sz="3200" dirty="0" smtClean="0"/>
              <a:t/>
            </a:r>
            <a:br>
              <a:rPr lang="ru-RU" sz="3200" dirty="0" smtClean="0"/>
            </a:br>
            <a:endParaRPr lang="ru-RU" sz="2900" dirty="0">
              <a:latin typeface="Calibri" charset="0"/>
            </a:endParaRPr>
          </a:p>
        </p:txBody>
      </p:sp>
      <p:graphicFrame>
        <p:nvGraphicFramePr>
          <p:cNvPr id="3" name="Object 3"/>
          <p:cNvGraphicFramePr>
            <a:graphicFrameLocks noChangeAspect="1"/>
          </p:cNvGraphicFramePr>
          <p:nvPr>
            <p:extLst>
              <p:ext uri="{D42A27DB-BD31-4B8C-83A1-F6EECF244321}">
                <p14:modId xmlns:p14="http://schemas.microsoft.com/office/powerpoint/2010/main" val="53587974"/>
              </p:ext>
            </p:extLst>
          </p:nvPr>
        </p:nvGraphicFramePr>
        <p:xfrm>
          <a:off x="1231450" y="4199320"/>
          <a:ext cx="7315200" cy="2484438"/>
        </p:xfrm>
        <a:graphic>
          <a:graphicData uri="http://schemas.openxmlformats.org/presentationml/2006/ole">
            <mc:AlternateContent xmlns:mc="http://schemas.openxmlformats.org/markup-compatibility/2006">
              <mc:Choice xmlns:v="urn:schemas-microsoft-com:vml" Requires="v">
                <p:oleObj spid="_x0000_s2319" name="Image" r:id="rId3" imgW="8787302" imgH="2984127" progId="Photoshop.Image.7">
                  <p:embed/>
                </p:oleObj>
              </mc:Choice>
              <mc:Fallback>
                <p:oleObj name="Image" r:id="rId3" imgW="8787302" imgH="2984127"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1450" y="4199320"/>
                        <a:ext cx="7315200" cy="2484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94625440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Заголовок 1"/>
          <p:cNvSpPr>
            <a:spLocks noGrp="1"/>
          </p:cNvSpPr>
          <p:nvPr>
            <p:ph type="title"/>
          </p:nvPr>
        </p:nvSpPr>
        <p:spPr>
          <a:xfrm>
            <a:off x="0" y="0"/>
            <a:ext cx="9144000" cy="6858000"/>
          </a:xfrm>
        </p:spPr>
        <p:txBody>
          <a:bodyPr>
            <a:normAutofit fontScale="90000"/>
          </a:bodyPr>
          <a:lstStyle/>
          <a:p>
            <a:pPr algn="just">
              <a:lnSpc>
                <a:spcPct val="80000"/>
              </a:lnSpc>
            </a:pPr>
            <a:r>
              <a:rPr lang="en-US" sz="2900" dirty="0" smtClean="0">
                <a:latin typeface="Calibri" charset="0"/>
              </a:rPr>
              <a:t/>
            </a:r>
            <a:br>
              <a:rPr lang="en-US" sz="2900" dirty="0" smtClean="0">
                <a:latin typeface="Calibri" charset="0"/>
              </a:rPr>
            </a:br>
            <a:r>
              <a:rPr lang="en-US" sz="2900" dirty="0">
                <a:latin typeface="Calibri" charset="0"/>
              </a:rPr>
              <a:t/>
            </a:r>
            <a:br>
              <a:rPr lang="en-US" sz="2900" dirty="0">
                <a:latin typeface="Calibri" charset="0"/>
              </a:rPr>
            </a:br>
            <a:r>
              <a:rPr lang="en-US" sz="3200" dirty="0">
                <a:latin typeface="Calibri" charset="0"/>
              </a:rPr>
              <a:t/>
            </a:r>
            <a:br>
              <a:rPr lang="en-US" sz="3200" dirty="0">
                <a:latin typeface="Calibri" charset="0"/>
              </a:rPr>
            </a:br>
            <a:r>
              <a:rPr lang="en-US" sz="3200" dirty="0">
                <a:latin typeface="Calibri" charset="0"/>
              </a:rPr>
              <a:t/>
            </a:r>
            <a:br>
              <a:rPr lang="en-US" sz="3200" dirty="0">
                <a:latin typeface="Calibri" charset="0"/>
              </a:rPr>
            </a:br>
            <a:r>
              <a:rPr lang="ru-RU" sz="3200" dirty="0"/>
              <a:t> </a:t>
            </a:r>
            <a:r>
              <a:rPr lang="en-US" sz="3200" dirty="0" smtClean="0"/>
              <a:t/>
            </a:r>
            <a:br>
              <a:rPr lang="en-US" sz="3200" dirty="0" smtClean="0"/>
            </a:br>
            <a:r>
              <a:rPr lang="en-US" sz="3200" dirty="0"/>
              <a:t/>
            </a:r>
            <a:br>
              <a:rPr lang="en-US" sz="3200" dirty="0"/>
            </a:br>
            <a:r>
              <a:rPr lang="ru-RU" sz="3200" dirty="0" smtClean="0"/>
              <a:t>  </a:t>
            </a:r>
            <a:r>
              <a:rPr lang="en-US" sz="3200" dirty="0"/>
              <a:t>T</a:t>
            </a:r>
            <a:r>
              <a:rPr lang="en-US" sz="3200" dirty="0" smtClean="0"/>
              <a:t>he </a:t>
            </a:r>
            <a:r>
              <a:rPr lang="en-US" sz="3200" dirty="0"/>
              <a:t>same </a:t>
            </a:r>
            <a:r>
              <a:rPr lang="en-US" sz="3200" dirty="0" smtClean="0"/>
              <a:t>quantities of members characterize alphabets in </a:t>
            </a:r>
            <a:r>
              <a:rPr lang="en-US" sz="3200" b="1" dirty="0" smtClean="0"/>
              <a:t>DNA</a:t>
            </a:r>
            <a:r>
              <a:rPr lang="en-US" sz="3200" dirty="0" smtClean="0"/>
              <a:t>: </a:t>
            </a:r>
            <a:r>
              <a:rPr lang="en-US" sz="3200" b="1" dirty="0"/>
              <a:t>4</a:t>
            </a:r>
            <a:r>
              <a:rPr lang="en-US" sz="3200" dirty="0"/>
              <a:t> monoplets (adenine A, cytosine C, guanine G, thymine T), </a:t>
            </a:r>
            <a:r>
              <a:rPr lang="en-US" sz="3200" b="1" dirty="0"/>
              <a:t>16</a:t>
            </a:r>
            <a:r>
              <a:rPr lang="en-US" sz="3200" dirty="0"/>
              <a:t> doublets (AA, AC, ...)</a:t>
            </a:r>
            <a:r>
              <a:rPr lang="en-US" sz="3200" dirty="0" smtClean="0"/>
              <a:t>, </a:t>
            </a:r>
            <a:r>
              <a:rPr lang="en-US" sz="3200" b="1" dirty="0" smtClean="0"/>
              <a:t>64</a:t>
            </a:r>
            <a:r>
              <a:rPr lang="en-US" sz="3200" dirty="0" smtClean="0"/>
              <a:t> </a:t>
            </a:r>
            <a:r>
              <a:rPr lang="en-US" sz="3200" dirty="0"/>
              <a:t>triplets (AAA ACT, ...), etc. All these alphabets are interrelated, and they are represented by corresponding matrices of the Kronecker family:</a:t>
            </a:r>
            <a:r>
              <a:rPr lang="ru-RU" sz="3200" dirty="0" smtClean="0"/>
              <a:t/>
            </a:r>
            <a:br>
              <a:rPr lang="ru-RU" sz="3200" dirty="0" smtClean="0"/>
            </a:br>
            <a:r>
              <a:rPr lang="ru-RU" sz="3200" dirty="0"/>
              <a:t/>
            </a:r>
            <a:br>
              <a:rPr lang="ru-RU" sz="3200" dirty="0"/>
            </a:br>
            <a:r>
              <a:rPr lang="ru-RU" sz="3200" dirty="0" smtClean="0"/>
              <a:t/>
            </a:r>
            <a:br>
              <a:rPr lang="ru-RU" sz="3200" dirty="0" smtClean="0"/>
            </a:br>
            <a:r>
              <a:rPr lang="ru-RU" sz="3200" dirty="0"/>
              <a:t/>
            </a:r>
            <a:br>
              <a:rPr lang="ru-RU" sz="3200" dirty="0"/>
            </a:br>
            <a:r>
              <a:rPr lang="ru-RU" sz="3200" dirty="0" smtClean="0"/>
              <a:t/>
            </a:r>
            <a:br>
              <a:rPr lang="ru-RU" sz="3200" dirty="0" smtClean="0"/>
            </a:br>
            <a:r>
              <a:rPr lang="ru-RU" sz="3200" dirty="0"/>
              <a:t/>
            </a:r>
            <a:br>
              <a:rPr lang="ru-RU" sz="3200" dirty="0"/>
            </a:br>
            <a:r>
              <a:rPr lang="ru-RU" sz="3200" dirty="0" smtClean="0"/>
              <a:t/>
            </a:r>
            <a:br>
              <a:rPr lang="ru-RU" sz="3200" dirty="0" smtClean="0"/>
            </a:br>
            <a:r>
              <a:rPr lang="en-US" sz="3600" dirty="0"/>
              <a:t/>
            </a:r>
            <a:br>
              <a:rPr lang="en-US" sz="3600" dirty="0"/>
            </a:br>
            <a:r>
              <a:rPr lang="en-US" sz="3600" dirty="0"/>
              <a:t> </a:t>
            </a:r>
            <a:br>
              <a:rPr lang="en-US" sz="3600" dirty="0"/>
            </a:br>
            <a:r>
              <a:rPr lang="ru-RU" sz="3200" dirty="0" smtClean="0"/>
              <a:t/>
            </a:r>
            <a:br>
              <a:rPr lang="ru-RU" sz="3200" dirty="0" smtClean="0"/>
            </a:br>
            <a:endParaRPr lang="ru-RU" sz="2900" dirty="0">
              <a:latin typeface="Calibri" charset="0"/>
            </a:endParaRPr>
          </a:p>
        </p:txBody>
      </p:sp>
      <p:pic>
        <p:nvPicPr>
          <p:cNvPr id="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4676" y="3713157"/>
            <a:ext cx="7750175"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2"/>
          <p:cNvGraphicFramePr>
            <a:graphicFrameLocks noChangeAspect="1"/>
          </p:cNvGraphicFramePr>
          <p:nvPr>
            <p:extLst>
              <p:ext uri="{D42A27DB-BD31-4B8C-83A1-F6EECF244321}">
                <p14:modId xmlns:p14="http://schemas.microsoft.com/office/powerpoint/2010/main" val="3853770191"/>
              </p:ext>
            </p:extLst>
          </p:nvPr>
        </p:nvGraphicFramePr>
        <p:xfrm>
          <a:off x="2056191" y="84667"/>
          <a:ext cx="2890762" cy="1393881"/>
        </p:xfrm>
        <a:graphic>
          <a:graphicData uri="http://schemas.openxmlformats.org/presentationml/2006/ole">
            <mc:AlternateContent xmlns:mc="http://schemas.openxmlformats.org/markup-compatibility/2006">
              <mc:Choice xmlns:v="urn:schemas-microsoft-com:vml" Requires="v">
                <p:oleObj spid="_x0000_s3601" name="Image" r:id="rId4" imgW="8253968" imgH="4292063" progId="Photoshop.Image.7">
                  <p:embed/>
                </p:oleObj>
              </mc:Choice>
              <mc:Fallback>
                <p:oleObj name="Image" r:id="rId4" imgW="8253968" imgH="4292063" progId="Photoshop.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6191" y="84667"/>
                        <a:ext cx="2890762" cy="1393881"/>
                      </a:xfrm>
                      <a:prstGeom prst="rect">
                        <a:avLst/>
                      </a:prstGeom>
                      <a:noFill/>
                      <a:ln>
                        <a:noFill/>
                      </a:ln>
                      <a:effectLst/>
                      <a:extLst/>
                    </p:spPr>
                  </p:pic>
                </p:oleObj>
              </mc:Fallback>
            </mc:AlternateContent>
          </a:graphicData>
        </a:graphic>
      </p:graphicFrame>
      <p:graphicFrame>
        <p:nvGraphicFramePr>
          <p:cNvPr id="5" name="Object 3"/>
          <p:cNvGraphicFramePr>
            <a:graphicFrameLocks noChangeAspect="1"/>
          </p:cNvGraphicFramePr>
          <p:nvPr>
            <p:extLst>
              <p:ext uri="{D42A27DB-BD31-4B8C-83A1-F6EECF244321}">
                <p14:modId xmlns:p14="http://schemas.microsoft.com/office/powerpoint/2010/main" val="301674117"/>
              </p:ext>
            </p:extLst>
          </p:nvPr>
        </p:nvGraphicFramePr>
        <p:xfrm>
          <a:off x="5688920" y="195800"/>
          <a:ext cx="1362604" cy="1198081"/>
        </p:xfrm>
        <a:graphic>
          <a:graphicData uri="http://schemas.openxmlformats.org/presentationml/2006/ole">
            <mc:AlternateContent xmlns:mc="http://schemas.openxmlformats.org/markup-compatibility/2006">
              <mc:Choice xmlns:v="urn:schemas-microsoft-com:vml" Requires="v">
                <p:oleObj spid="_x0000_s3602" name="Image" r:id="rId6" imgW="6425397" imgH="7009524" progId="Photoshop.Image.7">
                  <p:embed/>
                </p:oleObj>
              </mc:Choice>
              <mc:Fallback>
                <p:oleObj name="Image" r:id="rId6" imgW="6425397" imgH="7009524" progId="Photoshop.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8920" y="195800"/>
                        <a:ext cx="1362604" cy="1198081"/>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86359221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8"/>
          </a:xfrm>
        </p:spPr>
        <p:txBody>
          <a:bodyPr>
            <a:normAutofit fontScale="90000"/>
          </a:bodyPr>
          <a:lstStyle/>
          <a:p>
            <a:pPr algn="just">
              <a:lnSpc>
                <a:spcPct val="80000"/>
              </a:lnSpc>
            </a:pP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ru-RU" sz="3200" dirty="0" smtClean="0"/>
              <a:t/>
            </a:r>
            <a:br>
              <a:rPr lang="ru-RU" sz="3200" dirty="0" smtClean="0"/>
            </a:br>
            <a:r>
              <a:rPr lang="en-US" sz="3200" dirty="0" smtClean="0"/>
              <a:t>  </a:t>
            </a:r>
            <a:br>
              <a:rPr lang="en-US" sz="3200" dirty="0" smtClean="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3100" dirty="0" smtClean="0"/>
              <a:t>These genetic matrices have deep analogies with the Yin-Yang system of the ancient Chinese book “I-</a:t>
            </a:r>
            <a:r>
              <a:rPr lang="en-US" sz="3100" dirty="0" err="1" smtClean="0"/>
              <a:t>Ching</a:t>
            </a:r>
            <a:r>
              <a:rPr lang="en-US" sz="3100" dirty="0" smtClean="0"/>
              <a:t>” written several thousands years ago. The famous table of 64 hexagrams in Fu-Xi’s order exists there, which has many deep analogies with the genetic matrix of 64 triplets. </a:t>
            </a:r>
            <a:r>
              <a:rPr lang="en-US" sz="2800" dirty="0">
                <a:cs typeface="Times New Roman" charset="0"/>
              </a:rPr>
              <a:t>The ancient Chinese claimed that this table is the universal archetype of nature. They knew nothing about the genetic code, but the genetic code is constructed in accordance with the ”</a:t>
            </a:r>
            <a:r>
              <a:rPr lang="en-US" altLang="ja-JP" sz="2800" dirty="0">
                <a:cs typeface="Times New Roman" charset="0"/>
              </a:rPr>
              <a:t>I-</a:t>
            </a:r>
            <a:r>
              <a:rPr lang="en-US" altLang="ja-JP" sz="2800" dirty="0" err="1">
                <a:cs typeface="Times New Roman" charset="0"/>
              </a:rPr>
              <a:t>Ching</a:t>
            </a:r>
            <a:r>
              <a:rPr lang="en-US" altLang="ja-JP" sz="2800" smtClean="0">
                <a:cs typeface="Times New Roman" charset="0"/>
              </a:rPr>
              <a:t>”. </a:t>
            </a:r>
            <a:r>
              <a:rPr lang="en-US" altLang="ja-JP" sz="2800" dirty="0" smtClean="0">
                <a:cs typeface="Times New Roman" charset="0"/>
              </a:rPr>
              <a:t/>
            </a:r>
            <a:br>
              <a:rPr lang="en-US" altLang="ja-JP" sz="2800" dirty="0" smtClean="0">
                <a:cs typeface="Times New Roman" charset="0"/>
              </a:rPr>
            </a:br>
            <a:r>
              <a:rPr lang="en-US" altLang="ja-JP" sz="2800" dirty="0">
                <a:cs typeface="Times New Roman" charset="0"/>
              </a:rPr>
              <a:t/>
            </a:r>
            <a:br>
              <a:rPr lang="en-US" altLang="ja-JP" sz="2800" dirty="0">
                <a:cs typeface="Times New Roman" charset="0"/>
              </a:rPr>
            </a:br>
            <a:r>
              <a:rPr lang="ru-RU" sz="3100" dirty="0" smtClean="0"/>
              <a:t/>
            </a:r>
            <a:br>
              <a:rPr lang="ru-RU" sz="3100" dirty="0" smtClean="0"/>
            </a:br>
            <a:r>
              <a:rPr lang="ru-RU" sz="3100" dirty="0"/>
              <a:t/>
            </a:r>
            <a:br>
              <a:rPr lang="ru-RU" sz="3100" dirty="0"/>
            </a:br>
            <a:r>
              <a:rPr lang="ru-RU" sz="3100" dirty="0" smtClean="0"/>
              <a:t/>
            </a:r>
            <a:br>
              <a:rPr lang="ru-RU" sz="3100" dirty="0" smtClean="0"/>
            </a:br>
            <a:r>
              <a:rPr lang="ru-RU" sz="3100" dirty="0"/>
              <a:t/>
            </a:r>
            <a:br>
              <a:rPr lang="ru-RU" sz="3100" dirty="0"/>
            </a:br>
            <a:r>
              <a:rPr lang="ru-RU" sz="3100" dirty="0" smtClean="0"/>
              <a:t/>
            </a:r>
            <a:br>
              <a:rPr lang="ru-RU" sz="3100" dirty="0" smtClean="0"/>
            </a:br>
            <a:r>
              <a:rPr lang="ru-RU" sz="3100" dirty="0"/>
              <a:t/>
            </a:r>
            <a:br>
              <a:rPr lang="ru-RU" sz="3100" dirty="0"/>
            </a:br>
            <a:r>
              <a:rPr lang="ru-RU" sz="3100" dirty="0" smtClean="0"/>
              <a:t/>
            </a:r>
            <a:br>
              <a:rPr lang="ru-RU" sz="3100" dirty="0" smtClean="0"/>
            </a:br>
            <a:r>
              <a:rPr lang="ru-RU" sz="3100" dirty="0"/>
              <a:t/>
            </a:r>
            <a:br>
              <a:rPr lang="ru-RU" sz="3100" dirty="0"/>
            </a:br>
            <a:r>
              <a:rPr lang="ru-RU" sz="3100" dirty="0" smtClean="0"/>
              <a:t/>
            </a:r>
            <a:br>
              <a:rPr lang="ru-RU" sz="3100" dirty="0" smtClean="0"/>
            </a:br>
            <a:r>
              <a:rPr lang="en-US" sz="2800" b="1" dirty="0" smtClean="0"/>
              <a:t/>
            </a:r>
            <a:br>
              <a:rPr lang="en-US" sz="2800" b="1" dirty="0" smtClean="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ru-RU" sz="3200" dirty="0" smtClean="0"/>
              <a:t/>
            </a:r>
            <a:br>
              <a:rPr lang="ru-RU" sz="3200" dirty="0" smtClean="0"/>
            </a:br>
            <a:r>
              <a:rPr lang="en-US" sz="3200" dirty="0" smtClean="0"/>
              <a:t/>
            </a:r>
            <a:br>
              <a:rPr lang="en-US" sz="3200" dirty="0" smtClean="0"/>
            </a:br>
            <a:r>
              <a:rPr lang="en-US" sz="3200" dirty="0" smtClean="0"/>
              <a:t> </a:t>
            </a:r>
            <a:r>
              <a:rPr lang="ru-RU" dirty="0" smtClean="0"/>
              <a:t/>
            </a:r>
            <a:br>
              <a:rPr lang="ru-RU" dirty="0" smtClean="0"/>
            </a:br>
            <a:r>
              <a:rPr lang="en-US" dirty="0" smtClean="0"/>
              <a:t>   </a:t>
            </a:r>
            <a:r>
              <a:rPr lang="ru-RU" dirty="0" smtClean="0"/>
              <a:t>        </a:t>
            </a:r>
            <a:r>
              <a:rPr lang="en-US" dirty="0" smtClean="0"/>
              <a:t>      </a:t>
            </a:r>
            <a:r>
              <a:rPr lang="ru-RU" dirty="0" smtClean="0"/>
              <a:t/>
            </a:r>
            <a:br>
              <a:rPr lang="ru-RU" dirty="0" smtClean="0"/>
            </a:br>
            <a:r>
              <a:rPr lang="ru-RU" dirty="0" smtClean="0"/>
              <a:t> </a:t>
            </a:r>
            <a:br>
              <a:rPr lang="ru-RU" dirty="0" smtClean="0"/>
            </a:br>
            <a:endParaRPr lang="en-US" dirty="0"/>
          </a:p>
        </p:txBody>
      </p:sp>
      <p:sp>
        <p:nvSpPr>
          <p:cNvPr id="3" name="Subtitle 2"/>
          <p:cNvSpPr>
            <a:spLocks noGrp="1"/>
          </p:cNvSpPr>
          <p:nvPr>
            <p:ph type="subTitle" idx="1"/>
          </p:nvPr>
        </p:nvSpPr>
        <p:spPr>
          <a:xfrm flipV="1">
            <a:off x="1371600" y="6857999"/>
            <a:ext cx="6400800" cy="45719"/>
          </a:xfrm>
        </p:spPr>
        <p:txBody>
          <a:bodyPr>
            <a:normAutofit fontScale="25000" lnSpcReduction="20000"/>
          </a:bodyPr>
          <a:lstStyle/>
          <a:p>
            <a:endParaRPr lang="en-US" dirty="0"/>
          </a:p>
        </p:txBody>
      </p:sp>
      <p:sp>
        <p:nvSpPr>
          <p:cNvPr id="5" name="TextBox 4"/>
          <p:cNvSpPr txBox="1"/>
          <p:nvPr/>
        </p:nvSpPr>
        <p:spPr>
          <a:xfrm>
            <a:off x="5810117" y="3941799"/>
            <a:ext cx="184666" cy="369332"/>
          </a:xfrm>
          <a:prstGeom prst="rect">
            <a:avLst/>
          </a:prstGeom>
          <a:noFill/>
        </p:spPr>
        <p:txBody>
          <a:bodyPr wrap="none" rtlCol="0">
            <a:spAutoFit/>
          </a:bodyPr>
          <a:lstStyle/>
          <a:p>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1168323710"/>
              </p:ext>
            </p:extLst>
          </p:nvPr>
        </p:nvGraphicFramePr>
        <p:xfrm>
          <a:off x="200829" y="3120582"/>
          <a:ext cx="4658714" cy="3641294"/>
        </p:xfrm>
        <a:graphic>
          <a:graphicData uri="http://schemas.openxmlformats.org/presentationml/2006/ole">
            <mc:AlternateContent xmlns:mc="http://schemas.openxmlformats.org/markup-compatibility/2006">
              <mc:Choice xmlns:v="urn:schemas-microsoft-com:vml" Requires="v">
                <p:oleObj spid="_x0000_s4361" name="Document" r:id="rId4" imgW="6083300" imgH="4762500" progId="Word.Document.12">
                  <p:embed/>
                </p:oleObj>
              </mc:Choice>
              <mc:Fallback>
                <p:oleObj name="Document" r:id="rId4" imgW="6083300" imgH="47625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829" y="3120582"/>
                        <a:ext cx="4658714" cy="3641294"/>
                      </a:xfrm>
                      <a:prstGeom prst="rect">
                        <a:avLst/>
                      </a:prstGeom>
                      <a:noFill/>
                      <a:ln>
                        <a:noFill/>
                      </a:ln>
                      <a:effectLst/>
                    </p:spPr>
                  </p:pic>
                </p:oleObj>
              </mc:Fallback>
            </mc:AlternateContent>
          </a:graphicData>
        </a:graphic>
      </p:graphicFrame>
      <p:pic>
        <p:nvPicPr>
          <p:cNvPr id="9" name="Picture 8"/>
          <p:cNvPicPr>
            <a:picLocks noChangeAspect="1"/>
          </p:cNvPicPr>
          <p:nvPr/>
        </p:nvPicPr>
        <p:blipFill>
          <a:blip r:embed="rId6"/>
          <a:stretch>
            <a:fillRect/>
          </a:stretch>
        </p:blipFill>
        <p:spPr>
          <a:xfrm>
            <a:off x="5088155" y="3120581"/>
            <a:ext cx="3967802" cy="3577527"/>
          </a:xfrm>
          <a:prstGeom prst="rect">
            <a:avLst/>
          </a:prstGeom>
        </p:spPr>
      </p:pic>
    </p:spTree>
    <p:extLst>
      <p:ext uri="{BB962C8B-B14F-4D97-AF65-F5344CB8AC3E}">
        <p14:creationId xmlns:p14="http://schemas.microsoft.com/office/powerpoint/2010/main" val="230782927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5692</TotalTime>
  <Words>771</Words>
  <Application>Microsoft Macintosh PowerPoint</Application>
  <PresentationFormat>On-screen Show (4:3)</PresentationFormat>
  <Paragraphs>164</Paragraphs>
  <Slides>63</Slides>
  <Notes>35</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63</vt:i4>
      </vt:variant>
    </vt:vector>
  </HeadingPairs>
  <TitlesOfParts>
    <vt:vector size="67" baseType="lpstr">
      <vt:lpstr>Office Theme</vt:lpstr>
      <vt:lpstr>Image</vt:lpstr>
      <vt:lpstr>Document</vt:lpstr>
      <vt:lpstr>Точечный рисунок</vt:lpstr>
      <vt:lpstr>               “I-CHING”, THE  DOCTRINE OF GENO-LOGIC CODE  AND GENETIC MUSIC    S.V. Petoukhov, E.S. Petukhova Russian Academy of Sciences, Moscow http://petoukhov.com/                                        </vt:lpstr>
      <vt:lpstr>                            Genetic information is written in DNA by means of sequences of 4 letters: adenine A, cytosine C, guanine G, thymine T. (The RNA-alphabet also contains 4 letters: adenine A, cytosine C, guanine G, thymine T).      Two questions arise:     1) why the genetic alphabet is constructed by Nature on the base of 4 letters? (why not, for example, 30 or 50 letters?);        2) why the alphabet is constructed on the base of these simple molecules though millions other molecules exist?        </vt:lpstr>
      <vt:lpstr>                         Likely answer is related to the fact that this  set of 4 molecules possesses symmetrical  properties since it has 3 pairs of  binary-oppositional traits:    1) two letters are purines (A and G),  and other two are pyrimidines (C and T) . From the standpoint of these traits one can denote A=G=0, C=T=1. From the standpoint of these traits any DNA-sequence is represented by a corresponding binary sequence. For example, GCATGAAGT.… is   01010001…    2) two complementary letters (A and T) have two hydrogen bonds and other complementary letters (C and G) have three bonds. From the standpoint of these traits A=T=0, C=G=1, and the same DNA-sequence GCATGAAGT.…  is 110010010…     3) two letters are keto (G and T) and two other letters are amino (A and C). From the standpoint of these traits A=C=0, G=T=1, and the sequence GCATGAAGT.… is 100110011…                  </vt:lpstr>
      <vt:lpstr>                            The DNA-sequence GCATGAAGT.…  is represented by binary sequences:   1)  010100001… (if  A=G=0, C=T=1)   2)  110010010… (if  A=T=0, C=G=1)   3)  100110011… (if  A=C=0, G=T=0)     So, any DNA-sequence is a bunch of 3 parallel messages on 3 different binary languages. It is true for all biological bodies, which are identical from the point of view of the molecular-genetic foundations (DNA, etc.)              </vt:lpstr>
      <vt:lpstr>                          Эти три бинарных языка взаимно  связаны логической операцией  сложения по модулю 2,  совершаемой по правилам: 0+0=0, 1+1=0, 0+1=1, 1+0=1. Для названной секвенции  GCATGAAGT имеем:           So, any DNA-sequence is a bunch of 3 parallel messages on 3 different binary languages. It is true for all biological bodies, which are identical from the point of view of the molecular-genetic foundations (DNA, etc.                 </vt:lpstr>
      <vt:lpstr>           Science has led to a new understanding of life itself: «Life is a partnership between genes and mathematics»  [Stewart I. Life's other secret: The new mathematics of the living world. 1999, N.-Y.].           But what mathematics  is a partner of genes? It turned out that math of binary numbers and matrices is a natural partner of the genetic coding system that has a property of noise-immunity coding at transmission of information along a chain of generations.     </vt:lpstr>
      <vt:lpstr>        The appropriate “matrix mathematics” exists in technologies of digital communication, where we have similar problems of noise-immunity coding of information, for example, in the case of transmission of high-quality photos of the Martian surface to Earth in conditions of strong distortion and attenuation of electromagnetic signals passing through millions of kilometers of interferences. These technologies use the so-called Kronecker's family of Hadamard matrices consisting of 4, 16, 64, ... members:           </vt:lpstr>
      <vt:lpstr>         The same quantities of members characterize alphabets in DNA: 4 monoplets (adenine A, cytosine C, guanine G, thymine T), 16 doublets (AA, AC, ...), 64 triplets (AAA ACT, ...), etc. All these alphabets are interrelated, and they are represented by corresponding matrices of the Kronecker family:           </vt:lpstr>
      <vt:lpstr>                  These genetic matrices have deep analogies with the Yin-Yang system of the ancient Chinese book “I-Ching” written several thousands years ago. The famous table of 64 hexagrams in Fu-Xi’s order exists there, which has many deep analogies with the genetic matrix of 64 triplets. The ancient Chinese claimed that this table is the universal archetype of nature. They knew nothing about the genetic code, but the genetic code is constructed in accordance with the ”I-Ching”.                                               </vt:lpstr>
      <vt:lpstr>    Matrix mathematics of the genetic coding  system ("matrix genetics") and deep  analogies of this system with the “I-Ching”  are described in my books, published in  Russia and the United States.  These books and other our publications are posted for free reading on my site http://petoukhov.com/ .          </vt:lpstr>
      <vt:lpstr>                       Today's lecture contains only two brief fragments of our works in the field of matrix genetics:  1) the doctrine of the geno-logical code and the genetic logical holography;    2) the theme of genetic music and musical therapy.                                  </vt:lpstr>
      <vt:lpstr>                                ABOUT THE GENO-LOGIC CODE     The known genetic code of sequences of amino acids in proteins is not sufficient to explain many inherited phenomena in living bodies.     We believe that another kind of the genetic code exists in parallel with it. We are developing a relevant mathematical doctrine about the second code.                                  </vt:lpstr>
      <vt:lpstr>              As known, newborn turtles and crocodiles, when they hatched from eggs, crawl with quite coordinated movements to water without any training from anybody.    Celled organisms, which have no nervous systems and muscles, move themselves by means of perfectly coordinated motions of cilia on their surfaces (the genetically inherited “dances of cilia”):      The cilia “dance” in the celled organism (Opalina ranarum}                        </vt:lpstr>
      <vt:lpstr>                                     It is obvious that the known genetic code of  sequences of amino acids in proteins can’t explain these inherited algorithmic motions, in which a great quantity of muscle units, nerve cells,  etc. are working in a coordinated way like parts of a computer.     Computers are based on networks of two-positional switches (triggers), each of which can be in one of two states: “yes” or “no”. But in physiology, the "trigger-type” law “all-or-none” for excitable tissues is known: a nerve cell or a muscle fiber give only their answers "yes" or "no" under action of different stimulus by analogy with Boolean variables. For stimulus of sub-threshold values, a nerve or a muscle fiber give no response; for supra-threshold values of stimulus they give responses of their maximal amplitude.                                           </vt:lpstr>
      <vt:lpstr>                              R. Penrose [“Shadows of the Mind”, 1996] - in his thoughts about biological quantum computers - appeals to the known fact that tubulin proteins exist in two different configurations, and they can switch between these configurations like triggers to provide bio-computer functions.                                      </vt:lpstr>
      <vt:lpstr>                             Taking these known facts into account, we propose to consider a living organism as a genetically inherited huge network of triggers of different types and different biological levels, including trigger subnets of tubulin proteins, muscle fibers, neurons, etc. From this perspective, biological evolution can be represented as a process of self-organization and self-development of systems of biological trigger networks. Correspondingly, the Darwinian principle of natural selection is understood, first of all, as natural selection of biological networks of triggers together with appropriate systems of Boolean functions for coordinated work of these networks.    From the standpoint of this approach, when a reflexologist influences on an acupuncture point, he influences on a whole biological system of Boolean functions. This point influence can be compared with a clicking on one key of computer that changes the program of work of the entire computer by automatic changing states of its great number of triggers and their Boolean-algebraic relations.                                                       </vt:lpstr>
      <vt:lpstr>                             We have shown in our studies that the molecular-genetic system is closely linked to dyadic groups of binary numbers, Boolean algebra, spectral logic of systems of Boolean functions and Walsh functions. It is this mathematics in digital devices of artificial intelligence and noise-immunity coding information (see our publications on the websitehttp://petoukhov.com/ )                                    </vt:lpstr>
      <vt:lpstr>                                 THE LOGICAL HOLOGRAPHY AND GENETICS         Living organisms possess quasi-holographic properties, which were described by many authors. For example, embryologist H.Driesch has shown in 1921 in experiments with sea urchin eggs that failly normal larvae can be obtained from a single embrionic cell containing no more than 1⁄2 or even 1⁄4 of the entire egg’s material. Similar properties exist in holograms, where a part of a hologram is enough for restoring the whole holographic image of a material object.      Quasi-holographic properties of the brain (including associative memory, processing visual information, etc.)  were also repeatedly described [K.Pribram «Languages of the Brain», 1971; etc].                                       </vt:lpstr>
      <vt:lpstr>                     Physical holography is based on two coherent physical waves. But physical waves can be modeled digitally in computers (“digital holography”). The Japanese article «Holography by Walsh waves» [Morita, Sakurai, 1973] for electric curcuits with logical operations in them was the pioneer work, which was followed by other authors. The work was devoted to Walsh waves (or Walsh functions) propagated through electronic circuits.                                                </vt:lpstr>
      <vt:lpstr>          Due to our discovery of a connection of the genetic system with Walsh functions, we are developing the mathematical theory of the genetic logical holography. On the base of this theory we have created a several initial models of genetic phenomena, for example:   1) the model of different repetitions in nucleotide sequences:          2) the model of the zipper-like reproduction of DNA:                                      </vt:lpstr>
      <vt:lpstr>                  In addition, Walsh functions and dyadic groups are the base of so called “spectral logic of systems of Boolean functions”, which allows creating digital devices with rich properties of artificial intellect: a detection and correction of errors; an adaptation to the external environment; a training in a course of work; interactions with other digital devices, etc. We develop such new digital devices of “genetic logic” in my laboratory.     This spectral logic is a part of our doctrine of the           geno-logical code, which exists in parallel with the known genetic code of amino acids.                             </vt:lpstr>
      <vt:lpstr>              Different species vary in their body materials (eg, the eyes can be very different in their substrates). But all these materials are subordinated to algebraic-logical coding. In living matter reigns informatics of geno-logical coding [Petoukhov, 2016].                                      </vt:lpstr>
      <vt:lpstr>                           E.Schrodinger (1944) noted: “from all we have learnt about the structure of living matter, we must be prepared to find it working in a manner that cannot be reduced to the ordinary laws of physics… because the construction is different from an anything we have yet tested in the physical laboratory».    For comparison, biological enzymes are millions of times more effective than catalysts in laboratory. What makes the enzyme for 1 second, a conventional catalyst can make only for 200,000 years. We believe that such inherited efficiency of enzymes in biological bodies is defined not only by laws of physics, but also by algebra-logical algorithms of the geno-logic coding, and therefore - in accordance with Schrodinger - this efficiency cannot be reduced to the ordinary laws of physics. It seems that alloplant processes are also managed by the system of geno-logic coding.                                     </vt:lpstr>
      <vt:lpstr>                                    Jellyfishes consist of 99% water. Their structured water is also subordinated to the geno-logic coding. We hypothesize that structured water is not only a set of molecules but it is the carrier of logical functions and logical operations that are involved in the properties of water (homeopathic, etc.) [Petoukhov, 2016]. It is in contrast to traditional consideration of water - in academia sciences – as only a set of molecules without the provisions on participation in it laws of Boolean algebras, on which computer science is built ("water as an information entity").     In the lecture of Prof. E. Muldashev I was pleased to learn on his similar thoughts about a "thinking water."                                        </vt:lpstr>
      <vt:lpstr>                               George Boole created his mathematics of logic to desribe the laws of thoughts: his book was titled «An Investigation of the Laws of Thoughts» (1854 year). Our doctrine of the geno-logic code shows evidences that our genetically encoded body is created on the basis of the same laws of logic, on which our thoughts are constructed (the unity of the laws of thought and body).          It  gives a new material for a discussion about old problem: what is primary - thoughts or matter?                                     </vt:lpstr>
      <vt:lpstr>                    RATIOS OF MUSICAL HARMONY                                      IN SEQUENCES OF DNA;  GENETIC MUSIC                                               </vt:lpstr>
      <vt:lpstr>                      The ancient Chinese declared the fundamental importance of musical harmony for organizing the universe. They used the musical system known in Europe under the name Pythagoras musical scale (or quint scale). This Chinese system was borrowed by Pythagoras  [Needham, 1962, v.4].         The notion "quint" means the ratio 3/2. Numbers 3 and 2 are the bases of the Ancient Chinese arithmetic.                                   </vt:lpstr>
      <vt:lpstr>   Ancient Greeks attached an extraordinary significance to search of the quint 3:2 in natural systems because of their thoughts about musical harmony in the organization of the world. For example, Archimede considered as the best result of his life a detection of the quint 3:2 between volumes (and surfaces) of a cylinder and a sphere entered in it. Just these geometrical figures with the quint ratio were pictured on his gravestone according to Archimedes testament.</vt:lpstr>
      <vt:lpstr> Mathematical scale in music is a set of ratios between frequencies of adjacent musical notes. The ancient Chinese scale (and the Pythagoras scale) is based on quint ratio (3/2) and have a two-interval character (Yin-Yang character) in contrast to the equal temperament scale. After Ancient China, Pythagoreans considered numbers 2 and 3 as the female and male numbers, which can give birth to new musical tones in their interconnection.  </vt:lpstr>
      <vt:lpstr>        This Table demonstrates a known fact of application of the quint 3/2 to construct a symmetrical sequence of 7 musical notes of the Pythagoras scale; a frequency ratio between any adjacent notes of this sequence is equal to the quint 3/2. So, the Pythagorean scale is based on the geometric progression with the factor 3/2.        </vt:lpstr>
      <vt:lpstr>    In Ancient China,  music on the base of quint scale was intensively used in musical therapy.              We have paid attention that numbers 2 and 3 and ratios of quint musical harmony are implemented in parameters of DNA.   </vt:lpstr>
      <vt:lpstr>PowerPoint Presentation</vt:lpstr>
      <vt:lpstr>PowerPoint Presentation</vt:lpstr>
      <vt:lpstr>                   If in DNA we consider pairs of adjacent triplets, then DNA molecule appears as a quint sequence of 7 kinds of numbers of hydrogen bonds: 26=64, 25*3=96, 24*32=144, 23*33=216, 22*34=324, 2*35=486, 36=729. Pairwise ratios in this series of numbers are equal to the quint 3/2 in the same degrees as in the Pythagoras 7-stage scale:        If, for example, the frequency of 87 Hz of the note "F" is compared to the number 64, then all the rest numbers of this set will correspond to the other notes of the Pythagoras scale. Then any sequence of triplets (eg, insulin gene GGC-ATC-GTT-GAA-CAG-TGT- ...) can be associated uniquely with a sequence of notes of the Pythagoras scale (“genetic music in the Pythagoras scale”).                                  </vt:lpstr>
      <vt:lpstr>                        The quint ratios are realized in DNA not only for the hydrogen bonds of complementary bases, but also for several other parameters, such as quantities of atoms in the rings of purines and pyrimidines (numbers 9 and 6 with the ratio 3/2), or the amount of protons in the rings of complementary nitrogenous bases (numbers 60 and 40 with the ratio 3/2), and others. Chains of these parameters in DNA form their own sequences of quint, which correspond to sequences of notes of quint scales. In other words, Nature created DNA as a plexus of various sequences of quint ("quint polyphony of DNA").      </vt:lpstr>
      <vt:lpstr>                                THE FAMILY OF QUINT GENETIC MATRICES  In the Kronecker family of matrices of genetic alphabets one can replace each of their components by number defined by its quantities of hydrogen bonds (based on A = T = 2, C = G = 3). In this case the family of numeric matrices arise, which are called "quint matrices" since the ratio 3/2 characterizes many parts of them.                                                </vt:lpstr>
      <vt:lpstr>            In particular, the sets of numbers in each of quint matrices form a quint sequence, the totality of which is represented by the numerical triangle:      But this genetic triangle was published  2000 (!) years ago by Nichomachus of Gerasa in his famous book “Introduction into arithmetic”.      </vt:lpstr>
      <vt:lpstr>        3    9    27    81    243 ….    2    6    18    54    162 ….          4    12    36    108 ….                  8    24      72 ….                        16      48 ….                                  32 ….       This “genetic” triangle was famous for centuries as the bases of the Pythagorean theory of musical harmony and aesthetics. In accordance with this triangle, the Parthenon  and other great architectural objects were created because  architecture was interpreted as  the non-movement music, and  the music was interpreted as the dynamic architecture.      </vt:lpstr>
      <vt:lpstr>                                     QUINT GENETIC MATRICES AND THE GOLDEN SECTION   The quint matrices have a hidden relation with the famous golden section φ = (1+50.5)/2 = 1,618… If we take the square root from any previous quint matrix, the result is a  matrix, all elements of which are precisely equal to the golden section φ in different integer powers (quint matrices have a "backing" in the form of "golden" matrices). Themes of “the quint 3/2” and “the golden section φ” are interrelated.                                                  </vt:lpstr>
      <vt:lpstr>                           The golden section is the mathematical symbol of a self-reproduction for many centuries (Leonardo da Vinci, J.Kepler, etc). It is well known that the golden section is shown by many authors in different physiological systems: cardio-vascular system, respiratory system, electric activities of brain,  etc.                                               </vt:lpstr>
      <vt:lpstr>                         The Kronecker family of golden matrices defines a new - "golden" - triangle of their elements (similar to the quint triangle of Nichomachus):        The ratio between adjacent numbers is equal to φ2.                                     </vt:lpstr>
      <vt:lpstr>                    Using the known algorithm of creation of the Pythagoras musical scale for the case geometric progression of two types - with the coefficient 3/2 and with the coefficient φ2, we have got the hierarchy of quint scales and the hierarchy of Fibonacci-stage scales (where quantity of stages coincides with Fibonacci numbers).                                       </vt:lpstr>
      <vt:lpstr>PowerPoint Presentation</vt:lpstr>
      <vt:lpstr>PowerPoint Presentation</vt:lpstr>
      <vt:lpstr>          The ratio φ2 exists in regular 5-stars (pentagrams) as the ratio between sides of pentagrams entered in each other. The pentagram was an ancient symbol of health in the Pythagorean school.            </vt:lpstr>
      <vt:lpstr>                           Families of Fibonacci-stage scales initially aroused as mathematical scales in the course of analysis of molecular-genetic system. But because of their obvious connection with musical quint scales, they have attracted attention of musicians of the Moscow Conservatory, which began to study them from the standpoint  of musical harmony. They discovered rich harmonic characteristics of these scales and prospects of their application for the work of composers and musical therapy.      G.Leibniz declared that music is arithmetic of soul, which computes without being aware of it.                                              </vt:lpstr>
      <vt:lpstr>      The Moscow State Conservatory by name P.I.Tchaikovsky has created in 2012 its official "Center for Interdisciplinary Studies of Musical Creativity”, one of main tasks of which is a development of music on the genetic musical scales as a new direction of musical culture.         </vt:lpstr>
      <vt:lpstr>                           The first concert of such genetic music has been performed by the Moscow Conservatory in Vienna, Austria on 4 June 2015. Video of its fragments with some explanations is shown at                                  http://youtu.be/gagKLDuO9z8 .     The 2nd and 3rd concerts of genetic music have been performed by the Moscow Conservatory in Vienna, Austria on 19 and 20 July 2016. Video of its fragments is shown at https://youtu.be/kxxH3-793WQ .                                       </vt:lpstr>
      <vt:lpstr>                Among other projects, members of our Center are creating a new class of musical instruments on the base of genetic Fibonacci-stage scales                 (http://pentagramon.com/en/).                                       </vt:lpstr>
      <vt:lpstr>                    In this Center a special computer program was created providing sounding of genetic music when execution on an ordinary synthesizer, which is connected with computer.                                     The driver interface:                                          </vt:lpstr>
      <vt:lpstr>                           Traditional Oriental medicine, music and many aspects of life in Oriental countries were based on the Ancient Chinese book “I-Ching”. Confucius said: “If it would be possible to extend my years, I would have given fifty of them for study of  "I-Ching”.       Niels Bohr has chosen the symbol Yin-Yang as his personal emblem.                        .              </vt:lpstr>
      <vt:lpstr>                       “I-Ching” and genetic matrices The Ancient Chinese “I-Ching” (“The Book of Changes”) deals with Yin-Yang symbols including the four basic digrams:  Old Yang (         ),   Old Yin  (         ), Young Yang (         ) and Young Yin (         ). The famous table of 64 hexagrams in Fu-Xi’s order exists in this symbolic system:         </vt:lpstr>
      <vt:lpstr>Examples of analogies between genetic system and “I-Ching”:                      </vt:lpstr>
      <vt:lpstr>                      Each of 64 hexagrams consists of trigrams, which give numerations of its row and its column and which are identical to 3-digit binary numbers. The same construction with binary numbers exists in the DNA-alphabet of 64 triplets      G.Leibniz, who considered himself a creator of binary numbers, was amazed to learn that the Chinese have known them for thousands of years before him.              .              </vt:lpstr>
      <vt:lpstr>                        According to the creator of analytical psychology Carl Jung, trigrams and hexagrams of “I-Ching” “fix a universal set of archetypes (innate psychic structures)”. С.Jung argued that an active communication with the archetypes of consciousness is very healthful. In his clinic Jung cured people, giving them intensive communication in various forms with the archetypes of consciousness, first of all, from the book “I-Ching”, in which he was an expert (the amplification method of Jung).    I hope that in the result of my lecture, where many archetypes from “I-Ching” were discussed in active forms, all the people in this room have become healthier.                                     </vt:lpstr>
      <vt:lpstr>                      Families of genetic musical scales –  quint scales and Fibonacci-stage scales  – are also deeply connected with I-Ching.   I have just returned from China, where, at the invitation of one of the universities, gave lectures on the matrix genetics, including genetic music in connection with "I-Ching”. A program of Russian-Chinese cooperation in this field was developed.                                     </vt:lpstr>
      <vt:lpstr>                                                         </vt:lpstr>
      <vt:lpstr>                      In applications of genetic music to musical therapy, our Centre of the Moscow Conservatory collaborates with a partner: "Center of music therapy and recovery technologies” (www.doctor-art.ru, доктор-мьюзик.рф). His head is Ph.D. Prof. Sergey Shushardzhan, a specialist in the field of acupuncture. At the same time he has a higher musical education (he was the soloist of the Bolshoi Theatre in Moscow). He is the president of the European Academy of Musical Therapy. His Center possesses a state certificate to conduct musical therapy, and it also possesses unique equipment and methodological framework. In particular, acoustic-musical influence on acupuncture points is performed.                                          </vt:lpstr>
      <vt:lpstr>                                                    MUSICAL THERAPY                  www.doctor-art.ru, доктор-мьюзик.рф                                                      </vt:lpstr>
      <vt:lpstr>PowerPoint Presentation</vt:lpstr>
      <vt:lpstr> </vt:lpstr>
      <vt:lpstr> </vt:lpstr>
      <vt:lpstr>              THANK YOU FOR YOUR ATTENTION !  “I-CHING”, THE  DOCTRINE OF GENO-LOGIC CODE  AND GENETIC MUSIC   S.V. Petoukhov, E.S. Petukhova Russian Academy of Sciences, Moscow http://petoukhov.com/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c:creator>
  <cp:lastModifiedBy>-</cp:lastModifiedBy>
  <cp:revision>224</cp:revision>
  <dcterms:created xsi:type="dcterms:W3CDTF">2016-09-13T07:12:22Z</dcterms:created>
  <dcterms:modified xsi:type="dcterms:W3CDTF">2016-10-06T05:20:10Z</dcterms:modified>
</cp:coreProperties>
</file>